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12.xml" ContentType="application/vnd.openxmlformats-officedocument.presentationml.comments+xml"/>
  <Override PartName="/ppt/comments/comment13.xml" ContentType="application/vnd.openxmlformats-officedocument.presentationml.comments+xml"/>
  <Override PartName="/ppt/comments/comment14.xml" ContentType="application/vnd.openxmlformats-officedocument.presentationml.comments+xml"/>
  <Override PartName="/ppt/notesSlides/notesSlide2.xml" ContentType="application/vnd.openxmlformats-officedocument.presentationml.notesSlide+xml"/>
  <Override PartName="/ppt/comments/comment15.xml" ContentType="application/vnd.openxmlformats-officedocument.presentationml.comments+xml"/>
  <Override PartName="/ppt/comments/comment16.xml" ContentType="application/vnd.openxmlformats-officedocument.presentationml.comments+xml"/>
  <Override PartName="/ppt/comments/comment17.xml" ContentType="application/vnd.openxmlformats-officedocument.presentationml.comments+xml"/>
  <Override PartName="/ppt/comments/comment18.xml" ContentType="application/vnd.openxmlformats-officedocument.presentationml.comments+xml"/>
  <Override PartName="/ppt/comments/comment19.xml" ContentType="application/vnd.openxmlformats-officedocument.presentationml.comments+xml"/>
  <Override PartName="/ppt/comments/comment20.xml" ContentType="application/vnd.openxmlformats-officedocument.presentationml.comments+xml"/>
  <Override PartName="/ppt/comments/comment21.xml" ContentType="application/vnd.openxmlformats-officedocument.presentationml.comments+xml"/>
  <Override PartName="/ppt/comments/comment22.xml" ContentType="application/vnd.openxmlformats-officedocument.presentationml.comments+xml"/>
  <Override PartName="/ppt/comments/comment23.xml" ContentType="application/vnd.openxmlformats-officedocument.presentationml.comments+xml"/>
  <Override PartName="/ppt/comments/comment24.xml" ContentType="application/vnd.openxmlformats-officedocument.presentationml.comments+xml"/>
  <Override PartName="/ppt/comments/comment25.xml" ContentType="application/vnd.openxmlformats-officedocument.presentationml.comments+xml"/>
  <Override PartName="/ppt/comments/comment26.xml" ContentType="application/vnd.openxmlformats-officedocument.presentationml.comments+xml"/>
  <Override PartName="/ppt/comments/comment27.xml" ContentType="application/vnd.openxmlformats-officedocument.presentationml.comments+xml"/>
  <Override PartName="/ppt/comments/comment28.xml" ContentType="application/vnd.openxmlformats-officedocument.presentationml.comments+xml"/>
  <Override PartName="/ppt/comments/comment29.xml" ContentType="application/vnd.openxmlformats-officedocument.presentationml.comments+xml"/>
  <Override PartName="/ppt/comments/comment30.xml" ContentType="application/vnd.openxmlformats-officedocument.presentationml.comments+xml"/>
  <Override PartName="/ppt/comments/comment31.xml" ContentType="application/vnd.openxmlformats-officedocument.presentationml.comments+xml"/>
  <Override PartName="/ppt/comments/comment32.xml" ContentType="application/vnd.openxmlformats-officedocument.presentationml.comments+xml"/>
  <Override PartName="/ppt/comments/comment33.xml" ContentType="application/vnd.openxmlformats-officedocument.presentationml.comments+xml"/>
  <Override PartName="/ppt/comments/comment34.xml" ContentType="application/vnd.openxmlformats-officedocument.presentationml.comments+xml"/>
  <Override PartName="/ppt/comments/comment35.xml" ContentType="application/vnd.openxmlformats-officedocument.presentationml.comments+xml"/>
  <Override PartName="/ppt/comments/comment36.xml" ContentType="application/vnd.openxmlformats-officedocument.presentationml.comments+xml"/>
  <Override PartName="/ppt/comments/comment37.xml" ContentType="application/vnd.openxmlformats-officedocument.presentationml.comments+xml"/>
  <Override PartName="/ppt/comments/comment38.xml" ContentType="application/vnd.openxmlformats-officedocument.presentationml.comments+xml"/>
  <Override PartName="/ppt/comments/comment39.xml" ContentType="application/vnd.openxmlformats-officedocument.presentationml.comments+xml"/>
  <Override PartName="/ppt/comments/comment40.xml" ContentType="application/vnd.openxmlformats-officedocument.presentationml.comments+xml"/>
  <Override PartName="/ppt/comments/comment41.xml" ContentType="application/vnd.openxmlformats-officedocument.presentationml.comments+xml"/>
  <Override PartName="/ppt/comments/comment42.xml" ContentType="application/vnd.openxmlformats-officedocument.presentationml.comments+xml"/>
  <Override PartName="/ppt/comments/comment43.xml" ContentType="application/vnd.openxmlformats-officedocument.presentationml.comments+xml"/>
  <Override PartName="/ppt/comments/comment44.xml" ContentType="application/vnd.openxmlformats-officedocument.presentationml.comments+xml"/>
  <Override PartName="/ppt/comments/comment4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90" r:id="rId1"/>
  </p:sldMasterIdLst>
  <p:notesMasterIdLst>
    <p:notesMasterId r:id="rId73"/>
  </p:notesMasterIdLst>
  <p:sldIdLst>
    <p:sldId id="256" r:id="rId2"/>
    <p:sldId id="375" r:id="rId3"/>
    <p:sldId id="318" r:id="rId4"/>
    <p:sldId id="345" r:id="rId5"/>
    <p:sldId id="261" r:id="rId6"/>
    <p:sldId id="264" r:id="rId7"/>
    <p:sldId id="322" r:id="rId8"/>
    <p:sldId id="346" r:id="rId9"/>
    <p:sldId id="321" r:id="rId10"/>
    <p:sldId id="277" r:id="rId11"/>
    <p:sldId id="279" r:id="rId12"/>
    <p:sldId id="266" r:id="rId13"/>
    <p:sldId id="368" r:id="rId14"/>
    <p:sldId id="270" r:id="rId15"/>
    <p:sldId id="330" r:id="rId16"/>
    <p:sldId id="272" r:id="rId17"/>
    <p:sldId id="329" r:id="rId18"/>
    <p:sldId id="344" r:id="rId19"/>
    <p:sldId id="349" r:id="rId20"/>
    <p:sldId id="350" r:id="rId21"/>
    <p:sldId id="369" r:id="rId22"/>
    <p:sldId id="275" r:id="rId23"/>
    <p:sldId id="342" r:id="rId24"/>
    <p:sldId id="280" r:id="rId25"/>
    <p:sldId id="281" r:id="rId26"/>
    <p:sldId id="343" r:id="rId27"/>
    <p:sldId id="370" r:id="rId28"/>
    <p:sldId id="324" r:id="rId29"/>
    <p:sldId id="371" r:id="rId30"/>
    <p:sldId id="290" r:id="rId31"/>
    <p:sldId id="293" r:id="rId32"/>
    <p:sldId id="295" r:id="rId33"/>
    <p:sldId id="355" r:id="rId34"/>
    <p:sldId id="297" r:id="rId35"/>
    <p:sldId id="298" r:id="rId36"/>
    <p:sldId id="300" r:id="rId37"/>
    <p:sldId id="372" r:id="rId38"/>
    <p:sldId id="334" r:id="rId39"/>
    <p:sldId id="359" r:id="rId40"/>
    <p:sldId id="307" r:id="rId41"/>
    <p:sldId id="309" r:id="rId42"/>
    <p:sldId id="339" r:id="rId43"/>
    <p:sldId id="361" r:id="rId44"/>
    <p:sldId id="310" r:id="rId45"/>
    <p:sldId id="335" r:id="rId46"/>
    <p:sldId id="338" r:id="rId47"/>
    <p:sldId id="364" r:id="rId48"/>
    <p:sldId id="363" r:id="rId49"/>
    <p:sldId id="362" r:id="rId50"/>
    <p:sldId id="365" r:id="rId51"/>
    <p:sldId id="366" r:id="rId52"/>
    <p:sldId id="373" r:id="rId53"/>
    <p:sldId id="313" r:id="rId54"/>
    <p:sldId id="315" r:id="rId55"/>
    <p:sldId id="374" r:id="rId56"/>
    <p:sldId id="392" r:id="rId57"/>
    <p:sldId id="377" r:id="rId58"/>
    <p:sldId id="378" r:id="rId59"/>
    <p:sldId id="379" r:id="rId60"/>
    <p:sldId id="380" r:id="rId61"/>
    <p:sldId id="382" r:id="rId62"/>
    <p:sldId id="383" r:id="rId63"/>
    <p:sldId id="393" r:id="rId64"/>
    <p:sldId id="384" r:id="rId65"/>
    <p:sldId id="385" r:id="rId66"/>
    <p:sldId id="395" r:id="rId67"/>
    <p:sldId id="394" r:id="rId68"/>
    <p:sldId id="387" r:id="rId69"/>
    <p:sldId id="388" r:id="rId70"/>
    <p:sldId id="390" r:id="rId71"/>
    <p:sldId id="391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mit Rajkrishna" initials="PR" lastIdx="46" clrIdx="0">
    <p:extLst>
      <p:ext uri="{19B8F6BF-5375-455C-9EA6-DF929625EA0E}">
        <p15:presenceInfo xmlns:p15="http://schemas.microsoft.com/office/powerpoint/2012/main" userId="630859943fd2e79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7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6T23:33:36.762" idx="1">
    <p:pos x="10" y="10"/>
    <p:text>Presentation Cover Page
- Circuit Background
- Paper Title
- Details
- Logos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0:03.951" idx="30">
    <p:pos x="10" y="10"/>
    <p:text>Motivation description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0:22.279" idx="31">
    <p:pos x="10" y="10"/>
    <p:text>Motivation - Graphical Representation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33:32.731" idx="20">
    <p:pos x="2287" y="3246"/>
    <p:text>Types of FinFET implementations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33:57.523" idx="22">
    <p:pos x="10" y="10"/>
    <p:text>FinCANON Description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1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34:06.345" idx="23">
    <p:pos x="10" y="10"/>
    <p:text>McPAT-PVT Description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24:27.081" idx="4">
    <p:pos x="10" y="10"/>
    <p:text>NoC Router Architecture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1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57:58.039" idx="25">
    <p:pos x="10" y="10"/>
    <p:text>Process Variations, FinFETs and Dark Silicon Work - Part 1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58:23.816" idx="26">
    <p:pos x="10" y="10"/>
    <p:text>Process Variations, FinFETs and Dark Silicon Work - Part 2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59:04.063" idx="27">
    <p:pos x="10" y="10"/>
    <p:text>Topology Agnostic Routing Schemes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1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59:28.824" idx="28">
    <p:pos x="10" y="10"/>
    <p:text>Work on application mapping - Part 1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25:33.733" idx="18">
    <p:pos x="10" y="10"/>
    <p:text>Outline of the Presentation with all the sections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59:48.898" idx="29">
    <p:pos x="10" y="10"/>
    <p:text>Work on application mapping - Part 2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0:42.238" idx="32">
    <p:pos x="10" y="10"/>
    <p:text>Description of the problem statement.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1:19.703" idx="34">
    <p:pos x="10" y="10"/>
    <p:text>Example of turn restrictions for SR routing.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1T00:28:43.508" idx="16">
    <p:pos x="10" y="10"/>
    <p:text>Results Setup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1T00:28:43.508" idx="16">
    <p:pos x="10" y="10"/>
    <p:text>Results Setup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1T00:27:25.897" idx="14">
    <p:pos x="10" y="10"/>
    <p:text>NoC Crossbar Variations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1:48.531" idx="35">
    <p:pos x="10" y="10"/>
    <p:text>Energy Consumption Results Analysis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47.142" idx="42">
    <p:pos x="10" y="10"/>
    <p:text>Execution Time Comparison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1:48.531" idx="35">
    <p:pos x="10" y="10"/>
    <p:text>Energy Consumption Results Analysis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2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2:04.057" idx="36">
    <p:pos x="10" y="10"/>
    <p:text>PPY Results Analysis - Part 1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24:21.071" idx="3">
    <p:pos x="10" y="10"/>
    <p:text>Brief introduction to NoCs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3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2:23.350" idx="37">
    <p:pos x="10" y="10"/>
    <p:text>PPY Results Analysis - Part 2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16.942" idx="40">
    <p:pos x="10" y="10"/>
    <p:text>Sensitivity Analysis - Energy Consumption vs System Size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16.942" idx="40">
    <p:pos x="10" y="10"/>
    <p:text>Sensitivity Analysis - Energy Consumption vs System Size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16.942" idx="40">
    <p:pos x="10" y="10"/>
    <p:text>Sensitivity Analysis - Energy Consumption vs System Size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16.942" idx="40">
    <p:pos x="10" y="10"/>
    <p:text>Sensitivity Analysis - Energy Consumption vs System Size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16.942" idx="40">
    <p:pos x="10" y="10"/>
    <p:text>Sensitivity Analysis - Energy Consumption vs System Size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3:16.942" idx="40">
    <p:pos x="10" y="10"/>
    <p:text>Sensitivity Analysis - Energy Consumption vs System Size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8:04.779" idx="43">
    <p:pos x="10" y="10"/>
    <p:text>Conclusion - Part 1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3:08:26.554" idx="45">
    <p:pos x="10" y="10"/>
    <p:text>Future Work - Part 1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3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7:00.111" idx="7">
    <p:pos x="10" y="10"/>
    <p:text>FinFET - Intel Road Maps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7:41.317" idx="8">
    <p:pos x="10" y="10"/>
    <p:text>FinFETs - A Brief Introduction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4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7:49.711" idx="9">
    <p:pos x="10" y="10"/>
    <p:text>FinFETs - Samsung Roadmap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4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8:49.345" idx="10">
    <p:pos x="10" y="10"/>
    <p:text>Illustration of Dark Silicon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4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9:16.787" idx="12">
    <p:pos x="10" y="10"/>
    <p:text>Dark Silicon considerations on mesh NoCs.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4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7T22:33:42.481" idx="21">
    <p:pos x="10" y="10"/>
    <p:text>FinFET Design parameters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4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1T00:28:43.508" idx="16">
    <p:pos x="10" y="10"/>
    <p:text>Results Setup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4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11T00:28:43.508" idx="16">
    <p:pos x="10" y="10"/>
    <p:text>Results Setup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21:27.786" idx="2">
    <p:pos x="10" y="10"/>
    <p:text>Segue from NoCs in to actual problem considerations.</p:text>
    <p:extLst>
      <p:ext uri="{C676402C-5697-4E1C-873F-D02D1690AC5C}">
        <p15:threadingInfo xmlns:p15="http://schemas.microsoft.com/office/powerpoint/2012/main" timeZoneBias="36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5:30.440" idx="5">
    <p:pos x="10" y="10"/>
    <p:text>Process Variations categorization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8:49.345" idx="10">
    <p:pos x="10" y="10"/>
    <p:text>Introduction to dark silicon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8:49.345" idx="10">
    <p:pos x="10" y="10"/>
    <p:text>Manufacturing defects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5-08-09T23:38:58.951" idx="11">
    <p:pos x="10" y="10"/>
    <p:text>Final NoC description with process variations, dark silicon and manufacturing defects</p:text>
    <p:extLst mod="1">
      <p:ext uri="{C676402C-5697-4E1C-873F-D02D1690AC5C}">
        <p15:threadingInfo xmlns:p15="http://schemas.microsoft.com/office/powerpoint/2012/main" timeZoneBias="3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2282DA-59F6-47C1-9852-BF88EC97F9F8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E03A5-466B-4CF1-AB51-494694BE68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42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E03A5-466B-4CF1-AB51-494694BE68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24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E03A5-466B-4CF1-AB51-494694BE683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12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7234780" y="4107023"/>
            <a:ext cx="914400" cy="914400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C861F-A5C2-44E9-A17E-0A223E8888BF}" type="datetime1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5" y="6272785"/>
            <a:ext cx="474573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4280" y="4227195"/>
            <a:ext cx="895401" cy="640080"/>
          </a:xfrm>
        </p:spPr>
        <p:txBody>
          <a:bodyPr/>
          <a:lstStyle>
            <a:lvl1pPr>
              <a:defRPr sz="2800" b="1"/>
            </a:lvl1pPr>
          </a:lstStyle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044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AFB1B-9D4D-4F88-A13B-DC6A60E0098B}" type="datetime1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6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B7405-AA51-4B27-AD8C-64B61BA9B904}" type="datetime1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68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5125-5FB5-4E44-A930-6BF3F05D91A8}" type="datetime1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577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 anchor="t"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1" y="6272785"/>
            <a:ext cx="1983232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B22A5A1-405A-4546-8F15-9DB1494D84AB}" type="datetime1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099" y="6272784"/>
            <a:ext cx="4745736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633862" y="2430623"/>
            <a:ext cx="914400" cy="914400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450" y="2508607"/>
            <a:ext cx="891224" cy="720332"/>
          </a:xfrm>
        </p:spPr>
        <p:txBody>
          <a:bodyPr/>
          <a:lstStyle>
            <a:lvl1pPr>
              <a:defRPr sz="2800"/>
            </a:lvl1pPr>
          </a:lstStyle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5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FEB44-ECDE-48F7-93D1-6D85825130E9}" type="datetime1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773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5169D-6E26-4E69-82E1-131FDC856F22}" type="datetime1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7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690270-BBAF-4E05-A508-2D8E5A8136AD}" type="datetime1">
              <a:rPr lang="en-US" smtClean="0"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672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48285-D8A0-4AEE-9FC0-728E9FFADD30}" type="datetime1">
              <a:rPr lang="en-US" smtClean="0"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237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66ABB-E923-422C-83EA-4F06C1541414}" type="datetime1">
              <a:rPr lang="en-US" smtClean="0"/>
              <a:t>2/2/2016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14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E9E02-978E-4614-9D1E-907203E25106}" type="datetime1">
              <a:rPr lang="en-US" smtClean="0"/>
              <a:t>2/2/2016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93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522664" y="6255258"/>
            <a:ext cx="393192" cy="393192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8568766" y="5105400"/>
              <a:ext cx="320039" cy="320040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632"/>
            <a:ext cx="7772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21408"/>
            <a:ext cx="7772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AFEE9D-ACE0-4A75-B4A3-BC78245D9272}" type="datetime1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785"/>
            <a:ext cx="47457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346" y="6272785"/>
            <a:ext cx="4800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 spc="-7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534B6B9C-6674-49D2-BB1F-E5C9B86667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473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4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omments" Target="../comments/comment15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25.xml"/><Relationship Id="rId4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6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8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9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0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2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3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4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6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9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4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6.xml"/><Relationship Id="rId4" Type="http://schemas.openxmlformats.org/officeDocument/2006/relationships/image" Target="../media/image13.t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2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3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4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4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5275384"/>
            <a:ext cx="914400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35219" y="42967"/>
            <a:ext cx="8273561" cy="1222131"/>
          </a:xfrm>
          <a:prstGeom prst="round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35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4099" y="0"/>
            <a:ext cx="7880933" cy="1824452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AN INTEGRATED VARIATION-AWARE MAPPING FRAMEWORK FOR FINFET BASED IRREGULAR 2D MPSOCs IN THE DARK SILICON ERA</a:t>
            </a:r>
            <a:br>
              <a:rPr lang="en-US" sz="3200" dirty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312" y="1547447"/>
            <a:ext cx="7510506" cy="298059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u="sng" dirty="0" smtClean="0"/>
              <a:t>MS </a:t>
            </a:r>
            <a:r>
              <a:rPr lang="en-US" u="sng" dirty="0"/>
              <a:t>Thesis Final Presentation</a:t>
            </a:r>
            <a:endParaRPr lang="en-US" dirty="0" smtClean="0"/>
          </a:p>
          <a:p>
            <a:r>
              <a:rPr lang="en-US" dirty="0" smtClean="0"/>
              <a:t>			PRAMIT RAJKRISHNA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r>
              <a:rPr lang="en-US" sz="1600" b="1" dirty="0" smtClean="0"/>
              <a:t>			       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ADVISOR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dirty="0"/>
              <a:t> </a:t>
            </a:r>
          </a:p>
          <a:p>
            <a:pPr algn="ctr"/>
            <a:r>
              <a:rPr lang="en-US" dirty="0" smtClean="0"/>
              <a:t>Prof</a:t>
            </a:r>
            <a:r>
              <a:rPr lang="en-US" dirty="0"/>
              <a:t>. Sudeep </a:t>
            </a:r>
            <a:r>
              <a:rPr lang="en-US" dirty="0" smtClean="0"/>
              <a:t>Pasricha</a:t>
            </a:r>
          </a:p>
          <a:p>
            <a:r>
              <a:rPr lang="en-US" sz="1600" b="1" dirty="0" smtClean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    COMMITTEE</a:t>
            </a:r>
            <a:r>
              <a:rPr lang="en-US" dirty="0" smtClean="0"/>
              <a:t> :</a:t>
            </a:r>
          </a:p>
          <a:p>
            <a:pPr algn="ctr"/>
            <a:r>
              <a:rPr lang="en-US" dirty="0" smtClean="0"/>
              <a:t>Prof. Anura Jayasumana</a:t>
            </a:r>
          </a:p>
          <a:p>
            <a:pPr algn="ctr"/>
            <a:r>
              <a:rPr lang="en-US" dirty="0" smtClean="0"/>
              <a:t>Prof</a:t>
            </a:r>
            <a:r>
              <a:rPr lang="en-US" dirty="0"/>
              <a:t>. </a:t>
            </a:r>
            <a:r>
              <a:rPr lang="en-US" dirty="0" smtClean="0"/>
              <a:t>Patrick Burns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en-US" u="sng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815" y="5378803"/>
            <a:ext cx="2920415" cy="707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23" y="5432546"/>
            <a:ext cx="38957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7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+mj-lt"/>
              </a:rPr>
              <a:t>OVERVIEW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+mj-lt"/>
              </a:rPr>
              <a:t>RELATED WORK</a:t>
            </a:r>
            <a:endParaRPr lang="en-US" b="1" dirty="0" smtClean="0">
              <a:solidFill>
                <a:srgbClr val="FFC00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PROBLEM STATEMENT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METHODOLOGY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9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382262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172334"/>
            <a:ext cx="7511472" cy="5400658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There </a:t>
            </a:r>
            <a:r>
              <a:rPr lang="en-US" dirty="0"/>
              <a:t>is </a:t>
            </a:r>
            <a:r>
              <a:rPr lang="en-US" dirty="0">
                <a:solidFill>
                  <a:srgbClr val="C00000"/>
                </a:solidFill>
              </a:rPr>
              <a:t>no holistic consideration</a:t>
            </a:r>
            <a:r>
              <a:rPr lang="en-US" dirty="0"/>
              <a:t> of the combined effects </a:t>
            </a:r>
            <a:r>
              <a:rPr lang="en-US" dirty="0" smtClean="0"/>
              <a:t>of</a:t>
            </a:r>
          </a:p>
          <a:p>
            <a:pPr lvl="1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</a:rPr>
              <a:t>dark silicon</a:t>
            </a:r>
            <a:r>
              <a:rPr lang="en-US" sz="2000" dirty="0"/>
              <a:t> </a:t>
            </a:r>
            <a:r>
              <a:rPr lang="en-US" sz="2000" dirty="0" smtClean="0"/>
              <a:t>considerations</a:t>
            </a:r>
          </a:p>
          <a:p>
            <a:pPr lvl="1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</a:rPr>
              <a:t>FinFET</a:t>
            </a:r>
            <a:r>
              <a:rPr lang="en-US" sz="2000" dirty="0" smtClean="0"/>
              <a:t> </a:t>
            </a:r>
            <a:r>
              <a:rPr lang="en-US" sz="2000" dirty="0"/>
              <a:t>based </a:t>
            </a:r>
            <a:r>
              <a:rPr lang="en-US" sz="2000" dirty="0" smtClean="0"/>
              <a:t>implementations </a:t>
            </a:r>
          </a:p>
          <a:p>
            <a:pPr lvl="1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</a:rPr>
              <a:t>process </a:t>
            </a:r>
            <a:r>
              <a:rPr lang="en-US" sz="2000" dirty="0">
                <a:solidFill>
                  <a:srgbClr val="0070C0"/>
                </a:solidFill>
              </a:rPr>
              <a:t>variation</a:t>
            </a:r>
            <a:r>
              <a:rPr lang="en-US" sz="2000" dirty="0"/>
              <a:t> </a:t>
            </a:r>
            <a:r>
              <a:rPr lang="en-US" sz="2000" dirty="0" smtClean="0"/>
              <a:t>implications </a:t>
            </a:r>
          </a:p>
          <a:p>
            <a:pPr marL="274320" lvl="1" indent="0" algn="just">
              <a:lnSpc>
                <a:spcPct val="150000"/>
              </a:lnSpc>
              <a:buNone/>
            </a:pPr>
            <a:r>
              <a:rPr lang="en-US" sz="2000" dirty="0" smtClean="0"/>
              <a:t>for early design space exploration on irregular NoC </a:t>
            </a:r>
            <a:r>
              <a:rPr lang="en-US" sz="2000" dirty="0"/>
              <a:t>topologies. 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Our </a:t>
            </a:r>
            <a:r>
              <a:rPr lang="en-US" dirty="0"/>
              <a:t>work is the first </a:t>
            </a:r>
            <a:r>
              <a:rPr lang="en-US" dirty="0" smtClean="0"/>
              <a:t>to </a:t>
            </a:r>
            <a:r>
              <a:rPr lang="en-US" dirty="0"/>
              <a:t>examine </a:t>
            </a:r>
            <a:r>
              <a:rPr lang="en-US" dirty="0" smtClean="0"/>
              <a:t>jointly:</a:t>
            </a:r>
            <a:endParaRPr lang="en-US" dirty="0" smtClean="0">
              <a:solidFill>
                <a:srgbClr val="00B050"/>
              </a:solidFill>
            </a:endParaRPr>
          </a:p>
          <a:p>
            <a:pPr lvl="2" algn="just">
              <a:lnSpc>
                <a:spcPct val="150000"/>
              </a:lnSpc>
            </a:pPr>
            <a:r>
              <a:rPr lang="en-US" sz="1800" dirty="0" smtClean="0">
                <a:solidFill>
                  <a:srgbClr val="00B050"/>
                </a:solidFill>
              </a:rPr>
              <a:t>process </a:t>
            </a:r>
            <a:r>
              <a:rPr lang="en-US" sz="1800" dirty="0">
                <a:solidFill>
                  <a:srgbClr val="00B050"/>
                </a:solidFill>
              </a:rPr>
              <a:t>variation </a:t>
            </a:r>
            <a:r>
              <a:rPr lang="en-US" sz="1800" dirty="0" smtClean="0">
                <a:solidFill>
                  <a:srgbClr val="00B050"/>
                </a:solidFill>
              </a:rPr>
              <a:t>modeling</a:t>
            </a:r>
            <a:r>
              <a:rPr lang="en-US" sz="1800" dirty="0" smtClean="0"/>
              <a:t>,</a:t>
            </a:r>
            <a:r>
              <a:rPr lang="en-US" sz="1800" dirty="0" smtClean="0">
                <a:solidFill>
                  <a:srgbClr val="00B050"/>
                </a:solidFill>
              </a:rPr>
              <a:t> </a:t>
            </a:r>
          </a:p>
          <a:p>
            <a:pPr lvl="2" algn="just">
              <a:lnSpc>
                <a:spcPct val="150000"/>
              </a:lnSpc>
            </a:pPr>
            <a:r>
              <a:rPr lang="en-US" sz="1800" dirty="0" smtClean="0"/>
              <a:t>on </a:t>
            </a:r>
            <a:r>
              <a:rPr lang="en-US" sz="1800" dirty="0">
                <a:solidFill>
                  <a:srgbClr val="00B050"/>
                </a:solidFill>
              </a:rPr>
              <a:t>irregular mesh NoC </a:t>
            </a:r>
            <a:r>
              <a:rPr lang="en-US" sz="1800" dirty="0" smtClean="0">
                <a:solidFill>
                  <a:srgbClr val="00B050"/>
                </a:solidFill>
              </a:rPr>
              <a:t>implementations</a:t>
            </a:r>
            <a:r>
              <a:rPr lang="en-US" sz="1800" dirty="0" smtClean="0"/>
              <a:t> </a:t>
            </a:r>
          </a:p>
          <a:p>
            <a:pPr lvl="2" algn="just">
              <a:lnSpc>
                <a:spcPct val="150000"/>
              </a:lnSpc>
            </a:pPr>
            <a:r>
              <a:rPr lang="en-US" sz="1800" dirty="0" smtClean="0"/>
              <a:t>with</a:t>
            </a:r>
            <a:r>
              <a:rPr lang="en-US" sz="1800" dirty="0" smtClean="0">
                <a:solidFill>
                  <a:srgbClr val="00B050"/>
                </a:solidFill>
              </a:rPr>
              <a:t> </a:t>
            </a:r>
            <a:r>
              <a:rPr lang="en-US" sz="1800" dirty="0">
                <a:solidFill>
                  <a:srgbClr val="00B050"/>
                </a:solidFill>
              </a:rPr>
              <a:t>FinFET </a:t>
            </a:r>
            <a:r>
              <a:rPr lang="en-US" sz="1800" dirty="0" smtClean="0">
                <a:solidFill>
                  <a:srgbClr val="00B050"/>
                </a:solidFill>
              </a:rPr>
              <a:t>devices</a:t>
            </a:r>
            <a:r>
              <a:rPr lang="en-US" sz="1800" dirty="0" smtClean="0"/>
              <a:t>,</a:t>
            </a:r>
          </a:p>
          <a:p>
            <a:pPr lvl="2" algn="just">
              <a:lnSpc>
                <a:spcPct val="150000"/>
              </a:lnSpc>
            </a:pPr>
            <a:r>
              <a:rPr lang="en-US" sz="1800" dirty="0" smtClean="0"/>
              <a:t>with</a:t>
            </a:r>
            <a:r>
              <a:rPr lang="en-US" sz="1800" dirty="0" smtClean="0">
                <a:solidFill>
                  <a:srgbClr val="00B050"/>
                </a:solidFill>
              </a:rPr>
              <a:t> dark </a:t>
            </a:r>
            <a:r>
              <a:rPr lang="en-US" sz="1800" dirty="0">
                <a:solidFill>
                  <a:srgbClr val="00B050"/>
                </a:solidFill>
              </a:rPr>
              <a:t>silicon </a:t>
            </a:r>
            <a:r>
              <a:rPr lang="en-US" sz="1800" dirty="0" smtClean="0">
                <a:solidFill>
                  <a:srgbClr val="00B050"/>
                </a:solidFill>
              </a:rPr>
              <a:t>constraints.</a:t>
            </a:r>
            <a:r>
              <a:rPr lang="en-US" sz="1800" dirty="0" smtClean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7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12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18348" y="596018"/>
            <a:ext cx="7511473" cy="883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Content Placeholder 6"/>
          <p:cNvSpPr txBox="1">
            <a:spLocks noGrp="1"/>
          </p:cNvSpPr>
          <p:nvPr>
            <p:ph idx="1"/>
          </p:nvPr>
        </p:nvSpPr>
        <p:spPr>
          <a:xfrm>
            <a:off x="818348" y="5428781"/>
            <a:ext cx="7512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dirty="0" smtClean="0"/>
              <a:t>ILLUSTRATION OF HOLISTIC APPLICATION MAPPING AND ROUTING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7" y="1704144"/>
            <a:ext cx="7511473" cy="34921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3282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+mj-lt"/>
              </a:rPr>
              <a:t>RELATED WORK</a:t>
            </a:r>
            <a:endParaRPr lang="en-US" b="1" dirty="0" smtClean="0">
              <a:solidFill>
                <a:srgbClr val="FFC00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PROBLEM STATEMENT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METHODOLOGY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01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Overview – FinFET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4008204"/>
            <a:ext cx="7511472" cy="168832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SG (Shorted Gate) Mode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IG (Independent Gate) Mode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ASG (Asymmetric Shorted Gate) Mode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974" y="1479176"/>
            <a:ext cx="6516576" cy="24149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89288" y="5810587"/>
            <a:ext cx="735794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For our work, we choose ASG mode because of the best tradeoff between SG and IG modes.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6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Overview – PROCESS VARIATIONs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348" y="1573306"/>
                <a:ext cx="7511472" cy="4528754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Process variations modeling - done by addition of offset values to the original parameter.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equation to model variations in parameter (P) is: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ΔP</m:t>
                      </m:r>
                      <m:r>
                        <a:rPr lang="en-US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𝑊𝐼𝐷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=(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𝑠𝑦𝑠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𝑟𝑎𝑛𝑑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 )+ </m:t>
                      </m:r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WID (Within-die) variations - jointly modeled by systematic and random components.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D2D (Die-to-Die) variations - modeled by an offset value for the parameter that differs from die to die.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348" y="1573306"/>
                <a:ext cx="7511472" cy="4528754"/>
              </a:xfrm>
              <a:blipFill rotWithShape="0">
                <a:blip r:embed="rId2"/>
                <a:stretch>
                  <a:fillRect l="-325" r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10343" y="5965008"/>
            <a:ext cx="7018317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Link (VARIUS) 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: http://web.cse.ohio-state.edu/~teodores/arch/tools/varius/varius.html</a:t>
            </a:r>
          </a:p>
        </p:txBody>
      </p:sp>
    </p:spTree>
    <p:extLst>
      <p:ext uri="{BB962C8B-B14F-4D97-AF65-F5344CB8AC3E}">
        <p14:creationId xmlns:p14="http://schemas.microsoft.com/office/powerpoint/2010/main" val="253996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446549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Overview - FinCANON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16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154" y="1268161"/>
            <a:ext cx="5443860" cy="42182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71873" y="5635595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FinCANON incorporates ORION-PVT and CACTI-PVT.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52154" y="6118896"/>
            <a:ext cx="5514127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Link (FinCANON) : https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://www.princeton.edu/~jha/files/tools.html</a:t>
            </a:r>
          </a:p>
        </p:txBody>
      </p:sp>
    </p:spTree>
    <p:extLst>
      <p:ext uri="{BB962C8B-B14F-4D97-AF65-F5344CB8AC3E}">
        <p14:creationId xmlns:p14="http://schemas.microsoft.com/office/powerpoint/2010/main" val="161699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41260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Overview – McPAT-PVT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73" y="1295766"/>
            <a:ext cx="2905558" cy="36543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818348" y="5095266"/>
            <a:ext cx="7511473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McPAT-PVT is an extension to McPAT with FinFET based PVT variations.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0201" y="5886795"/>
            <a:ext cx="557950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Link (McPAT-PVT) : https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://www.princeton.edu/~jha/files/tools.html</a:t>
            </a:r>
          </a:p>
        </p:txBody>
      </p:sp>
    </p:spTree>
    <p:extLst>
      <p:ext uri="{BB962C8B-B14F-4D97-AF65-F5344CB8AC3E}">
        <p14:creationId xmlns:p14="http://schemas.microsoft.com/office/powerpoint/2010/main" val="63335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H="1">
            <a:off x="3766068" y="2331192"/>
            <a:ext cx="545130" cy="796585"/>
          </a:xfrm>
          <a:prstGeom prst="line">
            <a:avLst/>
          </a:prstGeom>
          <a:ln>
            <a:prstDash val="sys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3766068" y="3421307"/>
            <a:ext cx="545130" cy="743697"/>
          </a:xfrm>
          <a:prstGeom prst="line">
            <a:avLst/>
          </a:prstGeom>
          <a:ln>
            <a:prstDash val="sysDot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217" y="1586552"/>
            <a:ext cx="4018159" cy="32541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30881" y="526179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ROUTER ARCHITECTURE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824835"/>
            <a:ext cx="3308868" cy="3015859"/>
          </a:xfrm>
          <a:prstGeom prst="rect">
            <a:avLst/>
          </a:prstGeom>
          <a:ln>
            <a:solidFill>
              <a:schemeClr val="bg1"/>
            </a:solidFill>
          </a:ln>
        </p:spPr>
      </p:pic>
      <p:cxnSp>
        <p:nvCxnSpPr>
          <p:cNvPr id="5" name="Straight Arrow Connector 4"/>
          <p:cNvCxnSpPr/>
          <p:nvPr/>
        </p:nvCxnSpPr>
        <p:spPr>
          <a:xfrm flipV="1">
            <a:off x="3678152" y="1884729"/>
            <a:ext cx="1421386" cy="705791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78152" y="2843266"/>
            <a:ext cx="1421386" cy="1768201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8345" y="5848406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Two types of router functional units </a:t>
            </a:r>
            <a:r>
              <a:rPr lang="en-US" b="1" dirty="0">
                <a:solidFill>
                  <a:srgbClr val="0070C0"/>
                </a:solidFill>
              </a:rPr>
              <a:t>: </a:t>
            </a:r>
            <a:r>
              <a:rPr lang="en-US" b="1" dirty="0" smtClean="0">
                <a:solidFill>
                  <a:srgbClr val="0070C0"/>
                </a:solidFill>
              </a:rPr>
              <a:t>control path and data path.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26726" y="4925279"/>
            <a:ext cx="12573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Data Path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040315" y="4450497"/>
            <a:ext cx="949570" cy="480557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3" idx="0"/>
          </p:cNvCxnSpPr>
          <p:nvPr/>
        </p:nvCxnSpPr>
        <p:spPr>
          <a:xfrm>
            <a:off x="7540795" y="4450497"/>
            <a:ext cx="14581" cy="474782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89885" y="1191399"/>
            <a:ext cx="149346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Control Path</a:t>
            </a:r>
            <a:endParaRPr lang="en-US" dirty="0"/>
          </a:p>
        </p:txBody>
      </p:sp>
      <p:cxnSp>
        <p:nvCxnSpPr>
          <p:cNvPr id="20" name="Straight Arrow Connector 19"/>
          <p:cNvCxnSpPr>
            <a:endCxn id="18" idx="1"/>
          </p:cNvCxnSpPr>
          <p:nvPr/>
        </p:nvCxnSpPr>
        <p:spPr>
          <a:xfrm flipV="1">
            <a:off x="5706208" y="1376065"/>
            <a:ext cx="1283677" cy="508664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8" idx="2"/>
          </p:cNvCxnSpPr>
          <p:nvPr/>
        </p:nvCxnSpPr>
        <p:spPr>
          <a:xfrm flipH="1" flipV="1">
            <a:off x="7736616" y="1560731"/>
            <a:ext cx="615" cy="323998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/>
          <p:nvPr/>
        </p:nvCxnSpPr>
        <p:spPr>
          <a:xfrm rot="5400000" flipH="1" flipV="1">
            <a:off x="7684299" y="1954329"/>
            <a:ext cx="1029787" cy="242596"/>
          </a:xfrm>
          <a:prstGeom prst="bentConnector3">
            <a:avLst>
              <a:gd name="adj1" fmla="val 480"/>
            </a:avLst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818345" y="394163"/>
            <a:ext cx="7511473" cy="8831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Overview – Router Architecture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81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1" y="370387"/>
            <a:ext cx="7511473" cy="883158"/>
          </a:xfrm>
        </p:spPr>
        <p:txBody>
          <a:bodyPr/>
          <a:lstStyle/>
          <a:p>
            <a:pPr algn="ctr"/>
            <a:r>
              <a:rPr lang="en-US" dirty="0"/>
              <a:t>Overview – POWER MODELING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53486" y="1341910"/>
                <a:ext cx="8027377" cy="5180255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dirty="0"/>
                  <a:t>The equation to model </a:t>
                </a:r>
                <a:r>
                  <a:rPr lang="en-US" dirty="0">
                    <a:solidFill>
                      <a:srgbClr val="00B050"/>
                    </a:solidFill>
                  </a:rPr>
                  <a:t>combined</a:t>
                </a:r>
                <a:r>
                  <a:rPr lang="en-US" dirty="0" smtClean="0"/>
                  <a:t> </a:t>
                </a:r>
                <a:r>
                  <a:rPr lang="en-US" dirty="0" smtClean="0">
                    <a:solidFill>
                      <a:srgbClr val="00B050"/>
                    </a:solidFill>
                  </a:rPr>
                  <a:t>power for a die</a:t>
                </a:r>
                <a:r>
                  <a:rPr lang="en-US" dirty="0" smtClean="0"/>
                  <a:t>:</a:t>
                </a:r>
                <a:endParaRPr lang="en-US" dirty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𝐶𝑜𝑚𝑏𝑖𝑛𝑒𝑑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𝐶𝑜𝑚𝑝𝑢𝑡𝑒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𝑁𝑜𝐶</m:t>
                          </m:r>
                        </m:sup>
                      </m:sSubSup>
                    </m:oMath>
                  </m:oMathPara>
                </a14:m>
                <a:endParaRPr lang="en-US" dirty="0" smtClean="0"/>
              </a:p>
              <a:p>
                <a:pPr algn="just">
                  <a:lnSpc>
                    <a:spcPct val="100000"/>
                  </a:lnSpc>
                </a:pPr>
                <a:endParaRPr lang="en-US" dirty="0" smtClean="0"/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total power between two tiles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/>
                  <a:t> for </a:t>
                </a:r>
                <a:r>
                  <a:rPr lang="en-US" dirty="0" smtClean="0"/>
                  <a:t>n bits:</a:t>
                </a:r>
              </a:p>
              <a:p>
                <a:pPr marL="0" indent="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𝑐𝑜𝑚𝑚</m:t>
                          </m:r>
                        </m:sub>
                      </m:sSub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𝑏𝑒𝑡𝑤𝑒𝑒𝑛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𝑎𝑛𝑑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∗[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1800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𝑆𝑤𝑖𝑡𝑐h</m:t>
                              </m:r>
                            </m:sub>
                          </m:s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+ </m:t>
                          </m:r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𝐵𝑢𝑓𝑓𝑒𝑟</m:t>
                              </m:r>
                            </m:sub>
                          </m:sSub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sz="1800" i="1">
                          <a:latin typeface="Cambria Math" panose="02040503050406030204" pitchFamily="18" charset="0"/>
                        </a:rPr>
                        <m:t>∗ 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𝐿𝑖𝑛𝑘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 smtClean="0"/>
              </a:p>
              <a:p>
                <a:pPr>
                  <a:lnSpc>
                    <a:spcPct val="100000"/>
                  </a:lnSpc>
                </a:pPr>
                <a:endParaRPr lang="en-US" dirty="0" smtClean="0"/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</a:t>
                </a:r>
                <a:r>
                  <a:rPr lang="en-US" dirty="0" smtClean="0">
                    <a:solidFill>
                      <a:srgbClr val="00B050"/>
                    </a:solidFill>
                  </a:rPr>
                  <a:t>total power consumed by the NoC fabric, on the die, by M communications</a:t>
                </a:r>
                <a:r>
                  <a:rPr lang="en-US" dirty="0" smtClean="0"/>
                  <a:t>:</a:t>
                </a:r>
                <a:endParaRPr lang="en-US" sz="18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𝑁𝑜𝐶</m:t>
                          </m:r>
                        </m:sup>
                      </m:sSubSup>
                      <m:r>
                        <a:rPr lang="en-US" sz="1800" i="1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𝑀</m:t>
                          </m:r>
                        </m:sup>
                        <m:e>
                          <m:sSub>
                            <m:sSubPr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𝑐𝑜𝑚𝑚</m:t>
                                  </m:r>
                                </m:e>
                                <m:sub>
                                  <m:r>
                                    <a:rPr lang="en-US" sz="18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b>
                          </m:sSub>
                        </m:e>
                      </m:nary>
                    </m:oMath>
                  </m:oMathPara>
                </a14:m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53486" y="1341910"/>
                <a:ext cx="8027377" cy="5180255"/>
              </a:xfrm>
              <a:blipFill rotWithShape="0">
                <a:blip r:embed="rId2"/>
                <a:stretch>
                  <a:fillRect l="-304" r="-8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100" b="1" dirty="0">
                <a:solidFill>
                  <a:srgbClr val="C00000"/>
                </a:solidFill>
                <a:latin typeface="+mj-lt"/>
              </a:rPr>
              <a:t>INTRODUCTION</a:t>
            </a:r>
          </a:p>
          <a:p>
            <a:pPr algn="just">
              <a:lnSpc>
                <a:spcPct val="150000"/>
              </a:lnSpc>
            </a:pPr>
            <a:r>
              <a:rPr lang="en-US" sz="2100" b="1" dirty="0"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OVERVIEW</a:t>
            </a:r>
          </a:p>
          <a:p>
            <a:pPr>
              <a:lnSpc>
                <a:spcPct val="150000"/>
              </a:lnSpc>
            </a:pPr>
            <a:r>
              <a:rPr lang="en-US" b="1" dirty="0">
                <a:latin typeface="+mj-lt"/>
              </a:rPr>
              <a:t>RELATED </a:t>
            </a:r>
            <a:r>
              <a:rPr lang="en-US" b="1" dirty="0" smtClean="0">
                <a:latin typeface="+mj-lt"/>
              </a:rPr>
              <a:t>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PROBLEM STATEMENT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METHODOLOGY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1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Overview - PPY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348" y="1573306"/>
                <a:ext cx="7511472" cy="4528754"/>
              </a:xfrm>
            </p:spPr>
            <p:txBody>
              <a:bodyPr/>
              <a:lstStyle/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Power performance yield (PPY) - the number of dies meeting the power and performance constraints, from the set of test dies.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power performance yield (PPY) is represented by the equation:</a:t>
                </a:r>
              </a:p>
              <a:p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𝑃𝑃𝑌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num>
                            <m:den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den>
                          </m:f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∗100</m:t>
                          </m:r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 smtClean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348" y="1573306"/>
                <a:ext cx="7511472" cy="4528754"/>
              </a:xfrm>
              <a:blipFill rotWithShape="0">
                <a:blip r:embed="rId2"/>
                <a:stretch>
                  <a:fillRect l="-325" r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20</a:t>
            </a:fld>
            <a:endParaRPr lang="en-US"/>
          </a:p>
        </p:txBody>
      </p:sp>
      <p:cxnSp>
        <p:nvCxnSpPr>
          <p:cNvPr id="6" name="Straight Arrow Connector 5"/>
          <p:cNvCxnSpPr>
            <a:stCxn id="23" idx="1"/>
          </p:cNvCxnSpPr>
          <p:nvPr/>
        </p:nvCxnSpPr>
        <p:spPr>
          <a:xfrm flipH="1">
            <a:off x="4712677" y="4232641"/>
            <a:ext cx="1257301" cy="32316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24" idx="1"/>
          </p:cNvCxnSpPr>
          <p:nvPr/>
        </p:nvCxnSpPr>
        <p:spPr>
          <a:xfrm flipH="1" flipV="1">
            <a:off x="4712677" y="4934828"/>
            <a:ext cx="1257301" cy="494618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69978" y="3909475"/>
            <a:ext cx="2359842" cy="646331"/>
          </a:xfrm>
          <a:prstGeom prst="rect">
            <a:avLst/>
          </a:prstGeom>
        </p:spPr>
        <p:style>
          <a:lnRef idx="2">
            <a:schemeClr val="dk1"/>
          </a:lnRef>
          <a:fillRef idx="1002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No. of dies meeting constraints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969978" y="5244780"/>
            <a:ext cx="2359842" cy="369332"/>
          </a:xfrm>
          <a:prstGeom prst="rect">
            <a:avLst/>
          </a:prstGeom>
        </p:spPr>
        <p:style>
          <a:lnRef idx="2">
            <a:schemeClr val="dk1"/>
          </a:lnRef>
          <a:fillRef idx="1002">
            <a:schemeClr val="lt2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Total no. of 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10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RELATED 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PROBLEM STATEMENT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METHODOLOGY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0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RELATED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573306"/>
            <a:ext cx="7511472" cy="45287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u="sng" dirty="0" smtClean="0">
                <a:solidFill>
                  <a:srgbClr val="0070C0"/>
                </a:solidFill>
              </a:rPr>
              <a:t>Process Variation Modeling, FinFETs and Dark Silicon</a:t>
            </a:r>
          </a:p>
          <a:p>
            <a:pPr lvl="1" algn="just">
              <a:lnSpc>
                <a:spcPct val="150000"/>
              </a:lnSpc>
            </a:pPr>
            <a:r>
              <a:rPr lang="en-US" sz="1600" dirty="0"/>
              <a:t>E. Humenay, D. Tarjan, K. Skadron, “</a:t>
            </a:r>
            <a:r>
              <a:rPr lang="en-US" sz="1600" b="1" dirty="0"/>
              <a:t>Impact of process variations on multicore performance symmetry</a:t>
            </a:r>
            <a:r>
              <a:rPr lang="en-US" sz="1600" dirty="0"/>
              <a:t>,” </a:t>
            </a:r>
            <a:r>
              <a:rPr lang="en-US" sz="1600" i="1" dirty="0"/>
              <a:t>IEEE Proceedings Design, Automation &amp;Test in Europe</a:t>
            </a:r>
            <a:r>
              <a:rPr lang="en-US" sz="1600" dirty="0"/>
              <a:t>, pp. 1653-1658, Apr. 2007.</a:t>
            </a:r>
          </a:p>
          <a:p>
            <a:pPr lvl="1" algn="just">
              <a:lnSpc>
                <a:spcPct val="150000"/>
              </a:lnSpc>
            </a:pPr>
            <a:r>
              <a:rPr lang="en-US" sz="1600" dirty="0"/>
              <a:t>B. Swahn and S. Hassoun, “</a:t>
            </a:r>
            <a:r>
              <a:rPr lang="en-US" sz="1600" b="1" dirty="0"/>
              <a:t>Gate sizing: FinFET versus. 32nm bulk MOSFETs</a:t>
            </a:r>
            <a:r>
              <a:rPr lang="en-US" sz="1600" dirty="0"/>
              <a:t>,” </a:t>
            </a:r>
            <a:r>
              <a:rPr lang="en-US" sz="1600" i="1" dirty="0"/>
              <a:t>IEEE Proceedings Design, Automation &amp;Test in Europe</a:t>
            </a:r>
            <a:r>
              <a:rPr lang="en-US" sz="1600" dirty="0"/>
              <a:t>, pp. 528–531, Jul. 2006.</a:t>
            </a:r>
          </a:p>
          <a:p>
            <a:pPr lvl="1" algn="just">
              <a:lnSpc>
                <a:spcPct val="150000"/>
              </a:lnSpc>
            </a:pPr>
            <a:r>
              <a:rPr lang="en-US" sz="1600" dirty="0"/>
              <a:t>H. Esmaeilzadehy, E. Blemz, R. St. Amantx, K. Sankaralingamz, D. Burger, "</a:t>
            </a:r>
            <a:r>
              <a:rPr lang="en-US" sz="1600" b="1" dirty="0"/>
              <a:t>Dark Silicon and the End of Multicore Scaling</a:t>
            </a:r>
            <a:r>
              <a:rPr lang="en-US" sz="1600" dirty="0"/>
              <a:t>", pp. 365 – 376, </a:t>
            </a:r>
            <a:r>
              <a:rPr lang="en-US" sz="1600" i="1" dirty="0"/>
              <a:t>International Symposium on Computer Architecture</a:t>
            </a:r>
            <a:r>
              <a:rPr lang="en-US" sz="1600" dirty="0"/>
              <a:t>, Jun. 2011.</a:t>
            </a:r>
            <a:endParaRPr lang="en-US" sz="2000" dirty="0"/>
          </a:p>
          <a:p>
            <a:pPr lvl="1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57843" y="5455729"/>
            <a:ext cx="717197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The works formed the basis of the process variation, FinFET and dark silicon based platforms for our exploration.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3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RELATED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573306"/>
            <a:ext cx="7511472" cy="45287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u="sng" dirty="0" smtClean="0">
                <a:solidFill>
                  <a:srgbClr val="0070C0"/>
                </a:solidFill>
              </a:rPr>
              <a:t>Process Variation Modeling, FinFETs and Dark Silicon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/>
              <a:t>S. R. Sarangi, B. Greskamp, R. Teodorescu, J. Nakano, A. Tiwari, J. Torrellas, “</a:t>
            </a:r>
            <a:r>
              <a:rPr lang="en-US" sz="1400" b="1" dirty="0"/>
              <a:t>VARIUS: A Model of Process Variation and Resulting Timing Errors for Microarchitects</a:t>
            </a:r>
            <a:r>
              <a:rPr lang="en-US" sz="1400" dirty="0"/>
              <a:t>”, </a:t>
            </a:r>
            <a:r>
              <a:rPr lang="en-US" sz="1400" i="1" dirty="0"/>
              <a:t>IEEE Transactions on Semiconductor Manufacturing</a:t>
            </a:r>
            <a:r>
              <a:rPr lang="en-US" sz="1400" dirty="0"/>
              <a:t>, pp. 3-13 ,Feb 2008</a:t>
            </a:r>
            <a:r>
              <a:rPr lang="en-US" sz="1400" dirty="0" smtClean="0"/>
              <a:t>.</a:t>
            </a:r>
            <a:endParaRPr lang="en-US" sz="1400" dirty="0"/>
          </a:p>
          <a:p>
            <a:pPr lvl="1" algn="just">
              <a:lnSpc>
                <a:spcPct val="150000"/>
              </a:lnSpc>
            </a:pPr>
            <a:r>
              <a:rPr lang="en-US" sz="1400" dirty="0" smtClean="0"/>
              <a:t>C</a:t>
            </a:r>
            <a:r>
              <a:rPr lang="en-US" sz="1400" dirty="0"/>
              <a:t>. Lee, N. Jha, “</a:t>
            </a:r>
            <a:r>
              <a:rPr lang="en-US" sz="1400" b="1" dirty="0"/>
              <a:t>FinCANON: A PVT-Aware Integrated Delay and Power Modeling Framework for FinFET-Based Caches and On-Chip Networks</a:t>
            </a:r>
            <a:r>
              <a:rPr lang="en-US" sz="1400" dirty="0"/>
              <a:t>”, </a:t>
            </a:r>
            <a:r>
              <a:rPr lang="en-US" sz="1400" i="1" dirty="0"/>
              <a:t>IEEE </a:t>
            </a:r>
            <a:r>
              <a:rPr lang="en-US" sz="1400" i="1" dirty="0" smtClean="0"/>
              <a:t>TVLSI</a:t>
            </a:r>
            <a:r>
              <a:rPr lang="en-US" sz="1400" dirty="0" smtClean="0"/>
              <a:t>, </a:t>
            </a:r>
            <a:r>
              <a:rPr lang="en-US" sz="1400" dirty="0"/>
              <a:t>Apr. 2014</a:t>
            </a:r>
            <a:r>
              <a:rPr lang="en-US" sz="1400" dirty="0" smtClean="0"/>
              <a:t>.</a:t>
            </a:r>
          </a:p>
          <a:p>
            <a:pPr lvl="1" algn="just">
              <a:lnSpc>
                <a:spcPct val="150000"/>
              </a:lnSpc>
            </a:pPr>
            <a:r>
              <a:rPr lang="en-US" sz="1400" dirty="0" smtClean="0"/>
              <a:t>A</a:t>
            </a:r>
            <a:r>
              <a:rPr lang="en-US" sz="1400" dirty="0"/>
              <a:t>. Tang, Y. Yang, C. Lee, N. Jha, “</a:t>
            </a:r>
            <a:r>
              <a:rPr lang="en-US" sz="1400" b="1" dirty="0"/>
              <a:t>McPAT-PVT: Delay and Power Modeling Framework for FinFET Processor Architectures Under PVT Variations</a:t>
            </a:r>
            <a:r>
              <a:rPr lang="en-US" sz="1400" dirty="0"/>
              <a:t>”, </a:t>
            </a:r>
            <a:r>
              <a:rPr lang="en-US" sz="1400" i="1" dirty="0"/>
              <a:t>IEEE TVLSI</a:t>
            </a:r>
            <a:r>
              <a:rPr lang="en-US" sz="1400" dirty="0" smtClean="0"/>
              <a:t>,</a:t>
            </a:r>
            <a:r>
              <a:rPr lang="en-US" sz="1400" i="1" dirty="0" smtClean="0"/>
              <a:t> </a:t>
            </a:r>
            <a:r>
              <a:rPr lang="en-US" sz="1400" dirty="0"/>
              <a:t>Sept. 2014.</a:t>
            </a:r>
            <a:endParaRPr lang="en-US" dirty="0"/>
          </a:p>
          <a:p>
            <a:pPr lvl="1" algn="just">
              <a:lnSpc>
                <a:spcPct val="150000"/>
              </a:lnSpc>
            </a:pPr>
            <a:endParaRPr lang="en-US" dirty="0"/>
          </a:p>
          <a:p>
            <a:pPr lvl="1">
              <a:lnSpc>
                <a:spcPct val="15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81595" y="5455729"/>
            <a:ext cx="7148225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The works provided the process variation based modeling tools </a:t>
            </a:r>
            <a:r>
              <a:rPr lang="en-US" b="1" dirty="0">
                <a:solidFill>
                  <a:srgbClr val="0070C0"/>
                </a:solidFill>
              </a:rPr>
              <a:t>for our exploration.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57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/>
              <a:t>RELATED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573306"/>
            <a:ext cx="7511472" cy="45287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200" u="sng" dirty="0">
                <a:solidFill>
                  <a:srgbClr val="0070C0"/>
                </a:solidFill>
              </a:rPr>
              <a:t>Work on Routing Techniques for Irregular </a:t>
            </a:r>
            <a:r>
              <a:rPr lang="en-US" sz="2200" u="sng" dirty="0" smtClean="0">
                <a:solidFill>
                  <a:srgbClr val="0070C0"/>
                </a:solidFill>
              </a:rPr>
              <a:t>Topologies</a:t>
            </a:r>
          </a:p>
          <a:p>
            <a:pPr lvl="0" algn="just">
              <a:lnSpc>
                <a:spcPct val="150000"/>
              </a:lnSpc>
            </a:pPr>
            <a:r>
              <a:rPr lang="en-US" sz="1400" dirty="0" smtClean="0"/>
              <a:t>A</a:t>
            </a:r>
            <a:r>
              <a:rPr lang="en-US" sz="1400" dirty="0"/>
              <a:t>. Mejia, J. Flich, J. Duato, S. Reinemo, T. Skeie, “</a:t>
            </a:r>
            <a:r>
              <a:rPr lang="en-US" sz="1400" b="1" dirty="0"/>
              <a:t>Segment-based routing: an efficient fault tolerant routing algorithm for meshes and tori</a:t>
            </a:r>
            <a:r>
              <a:rPr lang="en-US" sz="1400" dirty="0"/>
              <a:t>,” </a:t>
            </a:r>
            <a:r>
              <a:rPr lang="en-US" sz="1400" i="1" dirty="0"/>
              <a:t>IEEE International Parallel and Distributed Processing Symposium</a:t>
            </a:r>
            <a:r>
              <a:rPr lang="en-US" sz="1400" dirty="0"/>
              <a:t>, Apr. 2006.</a:t>
            </a:r>
          </a:p>
          <a:p>
            <a:pPr lvl="0" algn="just">
              <a:lnSpc>
                <a:spcPct val="150000"/>
              </a:lnSpc>
            </a:pPr>
            <a:r>
              <a:rPr lang="en-US" sz="1400" dirty="0"/>
              <a:t>A. Mejia, J. Filch, J. Duato “</a:t>
            </a:r>
            <a:r>
              <a:rPr lang="en-US" sz="1400" b="1" dirty="0"/>
              <a:t>On the Potentials of Segment-Based Routing for NoCs</a:t>
            </a:r>
            <a:r>
              <a:rPr lang="en-US" sz="1400" dirty="0"/>
              <a:t>,” </a:t>
            </a:r>
            <a:r>
              <a:rPr lang="en-US" sz="1400" i="1" dirty="0"/>
              <a:t>IEEE International Conference on Parallel Processing</a:t>
            </a:r>
            <a:r>
              <a:rPr lang="en-US" sz="1400" dirty="0"/>
              <a:t>, pp 594-603, Sept. 2008.</a:t>
            </a:r>
          </a:p>
          <a:p>
            <a:pPr lvl="0" algn="just">
              <a:lnSpc>
                <a:spcPct val="150000"/>
              </a:lnSpc>
            </a:pPr>
            <a:r>
              <a:rPr lang="en-US" sz="1400" dirty="0"/>
              <a:t>J. Flich, "</a:t>
            </a:r>
            <a:r>
              <a:rPr lang="en-US" sz="1400" b="1" dirty="0"/>
              <a:t>A Survey and Evaluation of Topology-Agnostic Deterministic Routing Algorithms</a:t>
            </a:r>
            <a:r>
              <a:rPr lang="en-US" sz="1400" dirty="0"/>
              <a:t>", </a:t>
            </a:r>
            <a:r>
              <a:rPr lang="en-US" sz="1400" i="1" dirty="0"/>
              <a:t>IEEE Transactions on Parallel &amp; Distributed Systems</a:t>
            </a:r>
            <a:r>
              <a:rPr lang="en-US" sz="1400" dirty="0"/>
              <a:t>, pp. 405-425, Mar. 2012.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26275" y="5095266"/>
            <a:ext cx="7403546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These works helped choose the appropriate routing algorithm for the exploration.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57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263509"/>
            <a:ext cx="7511473" cy="883158"/>
          </a:xfrm>
        </p:spPr>
        <p:txBody>
          <a:bodyPr/>
          <a:lstStyle/>
          <a:p>
            <a:pPr algn="ctr"/>
            <a:r>
              <a:rPr lang="en-US" dirty="0"/>
              <a:t>RELATED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115054"/>
            <a:ext cx="7511472" cy="3942232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en-US" sz="6200" u="sng" dirty="0" smtClean="0">
                <a:solidFill>
                  <a:srgbClr val="0070C0"/>
                </a:solidFill>
              </a:rPr>
              <a:t>Application </a:t>
            </a:r>
            <a:r>
              <a:rPr lang="en-US" sz="6200" u="sng" dirty="0">
                <a:solidFill>
                  <a:srgbClr val="0070C0"/>
                </a:solidFill>
              </a:rPr>
              <a:t>Mapping for Various Optimization </a:t>
            </a:r>
            <a:r>
              <a:rPr lang="en-US" sz="6200" u="sng" dirty="0" smtClean="0">
                <a:solidFill>
                  <a:srgbClr val="0070C0"/>
                </a:solidFill>
              </a:rPr>
              <a:t>Objectives</a:t>
            </a:r>
          </a:p>
          <a:p>
            <a:pPr lvl="0" algn="just">
              <a:lnSpc>
                <a:spcPct val="160000"/>
              </a:lnSpc>
            </a:pPr>
            <a:r>
              <a:rPr lang="en-US" sz="4300" dirty="0" smtClean="0"/>
              <a:t>J</a:t>
            </a:r>
            <a:r>
              <a:rPr lang="en-US" sz="4300" dirty="0"/>
              <a:t>. Hu, R. Marculescu, “</a:t>
            </a:r>
            <a:r>
              <a:rPr lang="en-US" sz="4300" b="1" dirty="0"/>
              <a:t>Energy and Performance-Aware Mapping for Regular NoC Architectures</a:t>
            </a:r>
            <a:r>
              <a:rPr lang="en-US" sz="4300" dirty="0" smtClean="0"/>
              <a:t>,” </a:t>
            </a:r>
            <a:r>
              <a:rPr lang="en-US" sz="4300" i="1" dirty="0" smtClean="0"/>
              <a:t>DATE</a:t>
            </a:r>
            <a:r>
              <a:rPr lang="en-US" sz="4300" dirty="0" smtClean="0"/>
              <a:t>, Jun</a:t>
            </a:r>
            <a:r>
              <a:rPr lang="en-US" sz="4300" dirty="0"/>
              <a:t>. 2003.</a:t>
            </a:r>
          </a:p>
          <a:p>
            <a:pPr algn="just">
              <a:lnSpc>
                <a:spcPct val="160000"/>
              </a:lnSpc>
            </a:pPr>
            <a:r>
              <a:rPr lang="en-US" sz="4300" dirty="0" smtClean="0"/>
              <a:t>T</a:t>
            </a:r>
            <a:r>
              <a:rPr lang="en-US" sz="4300" dirty="0"/>
              <a:t>. Lei, S. Kumar ,"</a:t>
            </a:r>
            <a:r>
              <a:rPr lang="en-US" sz="4300" b="1" dirty="0"/>
              <a:t>A Two-step Genetic Algorithm for Mapping Task Graphs to a Network on Chip Architecture</a:t>
            </a:r>
            <a:r>
              <a:rPr lang="en-US" sz="4300" dirty="0"/>
              <a:t>," </a:t>
            </a:r>
            <a:r>
              <a:rPr lang="en-US" sz="4300" i="1" dirty="0"/>
              <a:t>EUROMICRO</a:t>
            </a:r>
            <a:r>
              <a:rPr lang="en-US" sz="4300" i="1" dirty="0" smtClean="0"/>
              <a:t>, </a:t>
            </a:r>
            <a:r>
              <a:rPr lang="en-US" sz="4300" dirty="0" smtClean="0"/>
              <a:t>2003</a:t>
            </a:r>
          </a:p>
          <a:p>
            <a:pPr algn="just">
              <a:lnSpc>
                <a:spcPct val="160000"/>
              </a:lnSpc>
            </a:pPr>
            <a:r>
              <a:rPr lang="en-US" sz="4300" dirty="0"/>
              <a:t>R. Tornero, J. Ordua, A. Mejia, J. Flich, J. Duato ,“</a:t>
            </a:r>
            <a:r>
              <a:rPr lang="en-US" sz="4300" b="1" dirty="0"/>
              <a:t>CART: Communication-Aware Routing Technique for Application-Specific NoCs</a:t>
            </a:r>
            <a:r>
              <a:rPr lang="en-US" sz="4300" dirty="0"/>
              <a:t>,” </a:t>
            </a:r>
            <a:r>
              <a:rPr lang="en-US" sz="4300" i="1" dirty="0" smtClean="0"/>
              <a:t>EUROMICRO</a:t>
            </a:r>
            <a:r>
              <a:rPr lang="en-US" sz="4300" dirty="0" smtClean="0"/>
              <a:t>, Sept</a:t>
            </a:r>
            <a:r>
              <a:rPr lang="en-US" sz="4300" dirty="0"/>
              <a:t>. 2008</a:t>
            </a:r>
            <a:endParaRPr lang="en-US" sz="4300" dirty="0" smtClean="0"/>
          </a:p>
          <a:p>
            <a:pPr algn="just">
              <a:lnSpc>
                <a:spcPct val="160000"/>
              </a:lnSpc>
            </a:pPr>
            <a:r>
              <a:rPr lang="en-US" sz="4300" dirty="0"/>
              <a:t>P.K. Sahu, P. Venkatesh, S. Gollapalli, S. Chattopadhyay, “</a:t>
            </a:r>
            <a:r>
              <a:rPr lang="en-US" sz="4300" b="1" dirty="0"/>
              <a:t>Application Mapping onto Mesh Structured Network-on-Chip using Particle Swarm Optimization</a:t>
            </a:r>
            <a:r>
              <a:rPr lang="en-US" sz="4300" dirty="0"/>
              <a:t>”, </a:t>
            </a:r>
            <a:r>
              <a:rPr lang="en-US" sz="4300" i="1" dirty="0"/>
              <a:t>IEEE Computer Society Annual Symposium on VLSI</a:t>
            </a:r>
            <a:r>
              <a:rPr lang="en-US" sz="4300" dirty="0"/>
              <a:t>, pp 335-336, Jul. 2011</a:t>
            </a:r>
            <a:endParaRPr lang="en-US" sz="2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03466" y="5480746"/>
            <a:ext cx="7326354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Our work is the first to integrate process variations, dark silicon and topology agnostic routing/path selection.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3466" y="4734120"/>
            <a:ext cx="7326354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These works are generic mapping and routing techniques, without any process variation considerations.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08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/>
              <a:t>RELATED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7" y="1326281"/>
            <a:ext cx="7511472" cy="3823383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sz="3600" u="sng" dirty="0" smtClean="0">
                <a:solidFill>
                  <a:srgbClr val="0070C0"/>
                </a:solidFill>
              </a:rPr>
              <a:t>Process Variation Aware Application Mapping</a:t>
            </a:r>
          </a:p>
          <a:p>
            <a:pPr lvl="0" algn="just">
              <a:lnSpc>
                <a:spcPct val="170000"/>
              </a:lnSpc>
            </a:pPr>
            <a:r>
              <a:rPr lang="en-US" sz="2600" dirty="0"/>
              <a:t>N. Kapadia, S. Pasricha, “</a:t>
            </a:r>
            <a:r>
              <a:rPr lang="en-US" sz="2600" b="1" dirty="0"/>
              <a:t>Process Variation Aware Synthesis of Application-Specific MPSoCs to Maximize Yield</a:t>
            </a:r>
            <a:r>
              <a:rPr lang="en-US" sz="2600" dirty="0"/>
              <a:t>”, </a:t>
            </a:r>
            <a:r>
              <a:rPr lang="en-US" sz="2600" i="1" dirty="0"/>
              <a:t>International Conference on Embedded Systems and International Conference on Embedded Systems</a:t>
            </a:r>
            <a:r>
              <a:rPr lang="en-US" sz="2600" dirty="0"/>
              <a:t>, pp 270-275, Jan. 2014.</a:t>
            </a:r>
          </a:p>
          <a:p>
            <a:pPr lvl="0" algn="just">
              <a:lnSpc>
                <a:spcPct val="170000"/>
              </a:lnSpc>
            </a:pPr>
            <a:r>
              <a:rPr lang="en-US" sz="2600" dirty="0"/>
              <a:t>N. Kapadia and S. Pasricha, “</a:t>
            </a:r>
            <a:r>
              <a:rPr lang="en-US" sz="2600" b="1" dirty="0"/>
              <a:t>VERVE: A Framework for Variation-Aware Energy Efficient Synthesis of NoC-based MPSoCs with Voltage islands</a:t>
            </a:r>
            <a:r>
              <a:rPr lang="en-US" sz="2600" dirty="0"/>
              <a:t>,” </a:t>
            </a:r>
            <a:r>
              <a:rPr lang="en-US" sz="2600" i="1" dirty="0" smtClean="0"/>
              <a:t>ISQED</a:t>
            </a:r>
            <a:r>
              <a:rPr lang="en-US" sz="2600" dirty="0" smtClean="0"/>
              <a:t>, </a:t>
            </a:r>
            <a:r>
              <a:rPr lang="en-US" sz="2600" dirty="0"/>
              <a:t>Mar. 2013.</a:t>
            </a:r>
          </a:p>
          <a:p>
            <a:pPr lvl="0" algn="just">
              <a:lnSpc>
                <a:spcPct val="170000"/>
              </a:lnSpc>
            </a:pPr>
            <a:r>
              <a:rPr lang="en-US" sz="2600" dirty="0" smtClean="0"/>
              <a:t>S</a:t>
            </a:r>
            <a:r>
              <a:rPr lang="en-US" sz="2600" dirty="0"/>
              <a:t>. Majzoub, R. Saleh, S. Wilton, and R. Ward, “</a:t>
            </a:r>
            <a:r>
              <a:rPr lang="en-US" sz="2600" b="1" dirty="0"/>
              <a:t>Energy Optimization for Many-Core Platforms: Communication and PVT Aware Voltage-Island Formation and Voltage Selection Algorithm</a:t>
            </a:r>
            <a:r>
              <a:rPr lang="en-US" sz="2600" dirty="0"/>
              <a:t>”, </a:t>
            </a:r>
            <a:r>
              <a:rPr lang="en-US" sz="2600" i="1" dirty="0"/>
              <a:t>IEEE </a:t>
            </a:r>
            <a:r>
              <a:rPr lang="en-US" sz="2600" i="1" dirty="0" smtClean="0"/>
              <a:t>TCAD</a:t>
            </a:r>
            <a:r>
              <a:rPr lang="en-US" sz="2600" dirty="0" smtClean="0"/>
              <a:t>, </a:t>
            </a:r>
            <a:r>
              <a:rPr lang="en-US" sz="2600" dirty="0"/>
              <a:t>May 2010.</a:t>
            </a:r>
          </a:p>
          <a:p>
            <a:pPr algn="just">
              <a:lnSpc>
                <a:spcPct val="170000"/>
              </a:lnSpc>
            </a:pPr>
            <a:r>
              <a:rPr lang="en-US" sz="2600" dirty="0" smtClean="0"/>
              <a:t>D</a:t>
            </a:r>
            <a:r>
              <a:rPr lang="en-US" sz="2600" dirty="0"/>
              <a:t>. Mirzoyan, B. Akesson, and K. Goossens, “</a:t>
            </a:r>
            <a:r>
              <a:rPr lang="en-US" sz="2600" b="1" dirty="0"/>
              <a:t>Process-variation aware mapping of real-time streaming applications to MPSoCs for improved yield</a:t>
            </a:r>
            <a:r>
              <a:rPr lang="en-US" sz="2600" dirty="0" smtClean="0"/>
              <a:t>,”</a:t>
            </a:r>
            <a:r>
              <a:rPr lang="en-US" sz="2600" i="1" dirty="0"/>
              <a:t> ISQED</a:t>
            </a:r>
            <a:r>
              <a:rPr lang="en-US" sz="2600" dirty="0" smtClean="0"/>
              <a:t>, </a:t>
            </a:r>
            <a:r>
              <a:rPr lang="en-US" sz="2600" dirty="0"/>
              <a:t>2012.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07412" y="5606196"/>
            <a:ext cx="7736054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Our work builds on these works by adding the FinFET perspective.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3466" y="5083822"/>
            <a:ext cx="7326354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These works do not incorporate FinFET based NoCs.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2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RELATED 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PROBLEM STATEMENT</a:t>
            </a:r>
            <a:endParaRPr lang="en-US" b="1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METHODOLOGY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6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299135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874" y="1269852"/>
            <a:ext cx="7511472" cy="5090492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dirty="0"/>
              <a:t>The </a:t>
            </a:r>
            <a:r>
              <a:rPr lang="en-US" dirty="0" smtClean="0"/>
              <a:t>objective </a:t>
            </a:r>
            <a:r>
              <a:rPr lang="en-US" dirty="0"/>
              <a:t>of our framework is </a:t>
            </a:r>
            <a:r>
              <a:rPr lang="en-US" dirty="0" smtClean="0"/>
              <a:t>to : 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generate </a:t>
            </a:r>
            <a:r>
              <a:rPr lang="en-US" b="1" dirty="0">
                <a:solidFill>
                  <a:srgbClr val="0070C0"/>
                </a:solidFill>
              </a:rPr>
              <a:t>an one-to-one core to tile mapping</a:t>
            </a:r>
            <a:r>
              <a:rPr lang="en-US" dirty="0"/>
              <a:t>, 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and </a:t>
            </a:r>
            <a:r>
              <a:rPr lang="en-US" b="1" dirty="0">
                <a:solidFill>
                  <a:srgbClr val="0070C0"/>
                </a:solidFill>
              </a:rPr>
              <a:t>map the communication flows between </a:t>
            </a:r>
            <a:r>
              <a:rPr lang="en-US" b="1" dirty="0" smtClean="0">
                <a:solidFill>
                  <a:srgbClr val="0070C0"/>
                </a:solidFill>
              </a:rPr>
              <a:t>app. cores </a:t>
            </a:r>
            <a:r>
              <a:rPr lang="en-US" b="1" dirty="0">
                <a:solidFill>
                  <a:srgbClr val="0070C0"/>
                </a:solidFill>
              </a:rPr>
              <a:t>to the </a:t>
            </a:r>
            <a:r>
              <a:rPr lang="en-US" b="1" dirty="0" smtClean="0">
                <a:solidFill>
                  <a:srgbClr val="0070C0"/>
                </a:solidFill>
              </a:rPr>
              <a:t>links.</a:t>
            </a:r>
            <a:r>
              <a:rPr lang="en-US" dirty="0" smtClean="0"/>
              <a:t> </a:t>
            </a:r>
            <a:endParaRPr lang="en-US" dirty="0" smtClean="0"/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 smtClean="0"/>
              <a:t>on </a:t>
            </a:r>
            <a:r>
              <a:rPr lang="en-US" dirty="0"/>
              <a:t>a </a:t>
            </a:r>
            <a:r>
              <a:rPr lang="en-US" dirty="0">
                <a:solidFill>
                  <a:srgbClr val="7030A0"/>
                </a:solidFill>
              </a:rPr>
              <a:t>2-D irregular mesh NoC</a:t>
            </a:r>
            <a:r>
              <a:rPr lang="en-US" dirty="0"/>
              <a:t>, </a:t>
            </a:r>
            <a:r>
              <a:rPr lang="en-US" dirty="0" smtClean="0"/>
              <a:t>statistically </a:t>
            </a:r>
            <a:r>
              <a:rPr lang="en-US" dirty="0"/>
              <a:t>modeled with </a:t>
            </a:r>
            <a:r>
              <a:rPr lang="en-US" dirty="0">
                <a:solidFill>
                  <a:srgbClr val="7030A0"/>
                </a:solidFill>
              </a:rPr>
              <a:t>process </a:t>
            </a:r>
            <a:r>
              <a:rPr lang="en-US" dirty="0" smtClean="0">
                <a:solidFill>
                  <a:srgbClr val="7030A0"/>
                </a:solidFill>
              </a:rPr>
              <a:t>variations</a:t>
            </a:r>
            <a:r>
              <a:rPr lang="en-US" dirty="0" smtClean="0"/>
              <a:t>, </a:t>
            </a:r>
            <a:r>
              <a:rPr lang="en-US" dirty="0"/>
              <a:t>for a given set of parallel applications, such </a:t>
            </a:r>
            <a:r>
              <a:rPr lang="en-US" dirty="0" smtClean="0"/>
              <a:t>that:</a:t>
            </a:r>
            <a:r>
              <a:rPr lang="en-US" b="1" dirty="0" smtClean="0"/>
              <a:t> 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00B050"/>
                </a:solidFill>
              </a:rPr>
              <a:t>the </a:t>
            </a:r>
            <a:r>
              <a:rPr lang="en-US" dirty="0">
                <a:solidFill>
                  <a:srgbClr val="00B050"/>
                </a:solidFill>
              </a:rPr>
              <a:t>system energy is minimized and PPY is maximized</a:t>
            </a:r>
            <a:r>
              <a:rPr lang="en-US" dirty="0"/>
              <a:t>, 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while </a:t>
            </a:r>
            <a:r>
              <a:rPr lang="en-US" dirty="0"/>
              <a:t>the </a:t>
            </a:r>
            <a:r>
              <a:rPr lang="en-US" dirty="0">
                <a:solidFill>
                  <a:srgbClr val="00B050"/>
                </a:solidFill>
              </a:rPr>
              <a:t>network connectivity and deadlock freedom is guaranteed</a:t>
            </a:r>
            <a:r>
              <a:rPr lang="en-US" dirty="0" smtClean="0"/>
              <a:t>,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>
                <a:solidFill>
                  <a:srgbClr val="00B050"/>
                </a:solidFill>
              </a:rPr>
              <a:t>link bandwidth and</a:t>
            </a:r>
            <a:r>
              <a:rPr lang="en-US" dirty="0"/>
              <a:t> dark silicon based </a:t>
            </a:r>
            <a:r>
              <a:rPr lang="en-US" dirty="0">
                <a:solidFill>
                  <a:srgbClr val="00B050"/>
                </a:solidFill>
              </a:rPr>
              <a:t>power</a:t>
            </a:r>
            <a:r>
              <a:rPr lang="en-US" dirty="0"/>
              <a:t> (computation and communication) </a:t>
            </a:r>
            <a:r>
              <a:rPr lang="en-US" dirty="0">
                <a:solidFill>
                  <a:srgbClr val="00B050"/>
                </a:solidFill>
              </a:rPr>
              <a:t>constraints are met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3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RELATED 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PROBLEM STATEMENT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METHODOLOGY</a:t>
            </a:r>
            <a:endParaRPr lang="en-US" b="1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485" y="383774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919" y="1496802"/>
            <a:ext cx="7587098" cy="4765948"/>
          </a:xfrm>
        </p:spPr>
        <p:txBody>
          <a:bodyPr/>
          <a:lstStyle/>
          <a:p>
            <a:pPr algn="just"/>
            <a:r>
              <a:rPr lang="en-US" sz="1800" dirty="0" smtClean="0"/>
              <a:t>Networks-on-chip (NoC) - an alternative framework to bus based topologies.</a:t>
            </a:r>
          </a:p>
          <a:p>
            <a:pPr marL="0" indent="0" algn="just">
              <a:buNone/>
            </a:pPr>
            <a:endParaRPr lang="en-US" sz="1800" dirty="0"/>
          </a:p>
          <a:p>
            <a:pPr algn="just"/>
            <a:r>
              <a:rPr lang="en-US" sz="1800" dirty="0"/>
              <a:t>A</a:t>
            </a:r>
            <a:r>
              <a:rPr lang="en-US" sz="1800" dirty="0" smtClean="0"/>
              <a:t> matrix of interconnected IP cores in a </a:t>
            </a:r>
          </a:p>
          <a:p>
            <a:pPr marL="0" indent="0" algn="just">
              <a:buNone/>
            </a:pPr>
            <a:r>
              <a:rPr lang="en-US" sz="1800" dirty="0" smtClean="0"/>
              <a:t>   variety of  topology configurations.</a:t>
            </a:r>
          </a:p>
          <a:p>
            <a:pPr marL="0" indent="0" algn="just">
              <a:buNone/>
            </a:pPr>
            <a:endParaRPr lang="en-US" sz="1800" dirty="0" smtClean="0"/>
          </a:p>
          <a:p>
            <a:pPr algn="just"/>
            <a:r>
              <a:rPr lang="en-US" sz="1800" dirty="0" smtClean="0"/>
              <a:t>Each </a:t>
            </a:r>
            <a:r>
              <a:rPr lang="en-US" sz="1800" dirty="0"/>
              <a:t>IP </a:t>
            </a:r>
            <a:r>
              <a:rPr lang="en-US" sz="1800" b="1" dirty="0" smtClean="0"/>
              <a:t>core</a:t>
            </a:r>
            <a:r>
              <a:rPr lang="en-US" sz="1800" dirty="0" smtClean="0"/>
              <a:t> </a:t>
            </a:r>
            <a:r>
              <a:rPr lang="en-US" sz="1800" dirty="0"/>
              <a:t>is connected to other cores </a:t>
            </a:r>
            <a:endParaRPr lang="en-US" sz="1800" dirty="0" smtClean="0"/>
          </a:p>
          <a:p>
            <a:pPr marL="0" indent="0" algn="just">
              <a:buNone/>
            </a:pPr>
            <a:r>
              <a:rPr lang="en-US" sz="1800" dirty="0"/>
              <a:t> </a:t>
            </a:r>
            <a:r>
              <a:rPr lang="en-US" sz="1800" dirty="0" smtClean="0"/>
              <a:t>  via </a:t>
            </a:r>
            <a:r>
              <a:rPr lang="en-US" sz="1800" dirty="0"/>
              <a:t>a network </a:t>
            </a:r>
            <a:r>
              <a:rPr lang="en-US" sz="1800" dirty="0" smtClean="0"/>
              <a:t>interface (</a:t>
            </a:r>
            <a:r>
              <a:rPr lang="en-US" sz="1800" b="1" dirty="0" smtClean="0"/>
              <a:t>NI</a:t>
            </a:r>
            <a:r>
              <a:rPr lang="en-US" sz="1800" dirty="0" smtClean="0"/>
              <a:t>) and router (</a:t>
            </a:r>
            <a:r>
              <a:rPr lang="en-US" sz="1800" b="1" dirty="0" smtClean="0"/>
              <a:t>R</a:t>
            </a:r>
            <a:r>
              <a:rPr lang="en-US" sz="1800" dirty="0" smtClean="0"/>
              <a:t>), </a:t>
            </a:r>
          </a:p>
          <a:p>
            <a:pPr marL="0" indent="0" algn="just">
              <a:buNone/>
            </a:pPr>
            <a:r>
              <a:rPr lang="en-US" sz="1800" dirty="0" smtClean="0"/>
              <a:t>   by bidirectional links. 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54224" y="5345994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NoCs are high performing, scalable, modular and efficient.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65928" y="3992489"/>
            <a:ext cx="2291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NoC : Intel SCC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981805" y="5945196"/>
            <a:ext cx="2989325" cy="3077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Reference 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: https://</a:t>
            </a:r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www.intel.com</a:t>
            </a:r>
            <a:endParaRPr lang="en-US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563" y="2043545"/>
            <a:ext cx="3660190" cy="183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8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607" y="293197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 - FLOW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30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77" y="915738"/>
            <a:ext cx="6149731" cy="51611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93050" y="5965008"/>
            <a:ext cx="455458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Link (DSENT) : 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https://sites.google.com/site/mitdsent/</a:t>
            </a:r>
          </a:p>
        </p:txBody>
      </p:sp>
    </p:spTree>
    <p:extLst>
      <p:ext uri="{BB962C8B-B14F-4D97-AF65-F5344CB8AC3E}">
        <p14:creationId xmlns:p14="http://schemas.microsoft.com/office/powerpoint/2010/main" val="304696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1" y="467884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31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4713114"/>
                  </p:ext>
                </p:extLst>
              </p:nvPr>
            </p:nvGraphicFramePr>
            <p:xfrm>
              <a:off x="1784838" y="1479176"/>
              <a:ext cx="5363308" cy="3482320"/>
            </p:xfrm>
            <a:graphic>
              <a:graphicData uri="http://schemas.openxmlformats.org/drawingml/2006/table">
                <a:tbl>
                  <a:tblPr firstRow="1" firstCol="1" bandRow="1">
                    <a:tableStyleId>{7E9639D4-E3E2-4D34-9284-5A2195B3D0D7}</a:tableStyleId>
                  </a:tblPr>
                  <a:tblGrid>
                    <a:gridCol w="5363308"/>
                  </a:tblGrid>
                  <a:tr h="16669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527" marR="67527" marT="0" marB="0"/>
                    </a:tc>
                  </a:tr>
                  <a:tr h="3286613">
                    <a:tc>
                      <a:txBody>
                        <a:bodyPr/>
                        <a:lstStyle/>
                        <a:p>
                          <a:r>
                            <a:rPr lang="en-US" sz="1200" b="1" i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inputs: Dynamic and leakage power values for compute cores on the die 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2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1: Compute the total compute power (</a:t>
                          </a:r>
                          <a:r>
                            <a:rPr lang="en-US" sz="12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lang="en-US" sz="1200" b="1" i="1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 </a:t>
                          </a:r>
                          <a:r>
                            <a:rPr lang="en-US" sz="12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+P</a:t>
                          </a:r>
                          <a:r>
                            <a:rPr lang="en-US" sz="1200" b="1" i="1" kern="1200" baseline="-250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</a:t>
                          </a:r>
                          <a:r>
                            <a:rPr lang="en-US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 for compute cores for each tile and store the tile ids, for all the tiles in the die</a:t>
                          </a:r>
                          <a:r>
                            <a:rPr lang="en-US" sz="12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</a:p>
                        <a:p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2: Perform sorting   of the power values and store tile ids in an ascending order with the total compute power</a:t>
                          </a:r>
                          <a:r>
                            <a:rPr lang="en-US" sz="12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</a:p>
                        <a:p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3: Choose an equal number of tiles from the sorted set, as the number of application cores, to perform mapping</a:t>
                          </a:r>
                          <a:r>
                            <a:rPr lang="en-US" sz="12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</a:p>
                        <a:p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4: Calculate and store the total compute power from the equation: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𝑆𝑒𝑙𝑒𝑐𝑡𝑒𝑑</m:t>
                                    </m:r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 </m:t>
                                    </m:r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𝑇𝑖𝑙𝑒𝑠</m:t>
                                    </m:r>
                                  </m:sub>
                                  <m:sup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𝐶𝑜𝑚𝑝𝑢𝑡𝑒</m:t>
                                    </m:r>
                                  </m:sup>
                                </m:sSubSup>
                                <m:r>
                                  <a:rPr lang="en-US" sz="12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 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𝑖</m:t>
                                    </m:r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𝐶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12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US" sz="12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𝐿𝑖</m:t>
                                        </m:r>
                                      </m:sub>
                                    </m:sSub>
                                    <m:r>
                                      <a:rPr lang="en-US" sz="12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 </m:t>
                                    </m:r>
                                    <m:sSub>
                                      <m:sSubPr>
                                        <m:ctrlPr>
                                          <a:rPr lang="en-US" sz="12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2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US" sz="12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𝐷𝑖</m:t>
                                        </m:r>
                                      </m:sub>
                                    </m:sSub>
                                  </m:e>
                                </m:nary>
                              </m:oMath>
                            </m:oMathPara>
                          </a14:m>
                          <a:endParaRPr lang="en-US" sz="1200" b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</a:p>
                        <a:p>
                          <a:r>
                            <a:rPr lang="en-US" sz="1200" b="1" i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output : Sorted list of selected NoC tiles with power values</a:t>
                          </a:r>
                          <a:r>
                            <a:rPr lang="en-US" sz="1200" dirty="0">
                              <a:effectLst/>
                            </a:rPr>
                            <a:t> </a:t>
                          </a:r>
                          <a:r>
                            <a:rPr lang="en-US" sz="12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527" marR="67527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4713114"/>
                  </p:ext>
                </p:extLst>
              </p:nvPr>
            </p:nvGraphicFramePr>
            <p:xfrm>
              <a:off x="1784838" y="1479176"/>
              <a:ext cx="5363308" cy="3482320"/>
            </p:xfrm>
            <a:graphic>
              <a:graphicData uri="http://schemas.openxmlformats.org/drawingml/2006/table">
                <a:tbl>
                  <a:tblPr firstRow="1" firstCol="1" bandRow="1">
                    <a:tableStyleId>{7E9639D4-E3E2-4D34-9284-5A2195B3D0D7}</a:tableStyleId>
                  </a:tblPr>
                  <a:tblGrid>
                    <a:gridCol w="5363308"/>
                  </a:tblGrid>
                  <a:tr h="19570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7527" marR="67527" marT="0" marB="0"/>
                    </a:tc>
                  </a:tr>
                  <a:tr h="328661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7527" marR="67527" marT="0" marB="0">
                        <a:blipFill rotWithShape="0">
                          <a:blip r:embed="rId2"/>
                          <a:stretch>
                            <a:fillRect t="-5926" r="-114" b="-18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Content Placeholder 6"/>
          <p:cNvSpPr txBox="1">
            <a:spLocks noGrp="1"/>
          </p:cNvSpPr>
          <p:nvPr>
            <p:ph idx="1"/>
          </p:nvPr>
        </p:nvSpPr>
        <p:spPr>
          <a:xfrm>
            <a:off x="710467" y="5217765"/>
            <a:ext cx="7512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dirty="0" smtClean="0"/>
              <a:t>CORE SELECTION ALGORITHM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7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32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73" y="1567100"/>
            <a:ext cx="7091220" cy="42057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Content Placeholder 6"/>
          <p:cNvSpPr txBox="1">
            <a:spLocks/>
          </p:cNvSpPr>
          <p:nvPr/>
        </p:nvSpPr>
        <p:spPr>
          <a:xfrm>
            <a:off x="971296" y="6010331"/>
            <a:ext cx="751205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/>
              <a:t>CUSTOM GENETIC ALGORITHM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40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82633216"/>
                  </p:ext>
                </p:extLst>
              </p:nvPr>
            </p:nvGraphicFramePr>
            <p:xfrm>
              <a:off x="2063879" y="1407226"/>
              <a:ext cx="5020407" cy="3156522"/>
            </p:xfrm>
            <a:graphic>
              <a:graphicData uri="http://schemas.openxmlformats.org/drawingml/2006/table">
                <a:tbl>
                  <a:tblPr firstRow="1" firstCol="1" bandRow="1">
                    <a:tableStyleId>{7E9639D4-E3E2-4D34-9284-5A2195B3D0D7}</a:tableStyleId>
                  </a:tblPr>
                  <a:tblGrid>
                    <a:gridCol w="5020407"/>
                  </a:tblGrid>
                  <a:tr h="16158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2604135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inputs: </a:t>
                          </a:r>
                          <a:r>
                            <a:rPr lang="en-US" sz="1200" i="1" dirty="0">
                              <a:effectLst/>
                            </a:rPr>
                            <a:t>core tile mapping as genotype x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1: Choose a prime number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, typically greater than 10 times the 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     population size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𝑵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.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2: Set the start index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=1 and initial hash of the mapping as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= 0.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3: Calculate the hash value </a:t>
                          </a:r>
                        </a:p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𝒓</m:t>
                                </m:r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2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∗ </m:t>
                                    </m:r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𝒍</m:t>
                                    </m:r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US" sz="12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  <m:d>
                                      <m:dPr>
                                        <m:ctrlPr>
                                          <a:rPr lang="en-US" sz="12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2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𝒊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𝒎𝒐𝒅</m:t>
                                </m:r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>
                                    <a:effectLst/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sz="1200" dirty="0">
                            <a:effectLst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    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𝒍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is the number of genes per genotype,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d>
                                <m:d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is the gene value 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     at location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𝒍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in the genotype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.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4: Increment the index value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by 1.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5: If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is </a:t>
                          </a:r>
                          <a:r>
                            <a:rPr lang="en-US" sz="1200" dirty="0" smtClean="0">
                              <a:effectLst/>
                            </a:rPr>
                            <a:t>less </a:t>
                          </a:r>
                          <a:r>
                            <a:rPr lang="en-US" sz="1200" smtClean="0">
                              <a:effectLst/>
                            </a:rPr>
                            <a:t>or equal </a:t>
                          </a:r>
                          <a:r>
                            <a:rPr lang="en-US" sz="1200" dirty="0">
                              <a:effectLst/>
                            </a:rPr>
                            <a:t>than 1, go to step2.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6: Store the value of </a:t>
                          </a:r>
                          <a14:m>
                            <m:oMath xmlns:m="http://schemas.openxmlformats.org/officeDocument/2006/math">
                              <m:r>
                                <a:rPr lang="en-US" sz="1200">
                                  <a:effectLst/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oMath>
                          </a14:m>
                          <a:r>
                            <a:rPr lang="en-US" sz="1200" dirty="0">
                              <a:effectLst/>
                            </a:rPr>
                            <a:t> as the hash value for the given mapping.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 </a:t>
                          </a: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output : </a:t>
                          </a:r>
                          <a:r>
                            <a:rPr lang="en-US" sz="1200" i="1" dirty="0">
                              <a:effectLst/>
                            </a:rPr>
                            <a:t>generated hash value for genotype x</a:t>
                          </a:r>
                          <a:endParaRPr lang="en-US" sz="1200" i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82633216"/>
                  </p:ext>
                </p:extLst>
              </p:nvPr>
            </p:nvGraphicFramePr>
            <p:xfrm>
              <a:off x="2063879" y="1407226"/>
              <a:ext cx="5020407" cy="3143314"/>
            </p:xfrm>
            <a:graphic>
              <a:graphicData uri="http://schemas.openxmlformats.org/drawingml/2006/table">
                <a:tbl>
                  <a:tblPr firstRow="1" firstCol="1" bandRow="1">
                    <a:tableStyleId>{7E9639D4-E3E2-4D34-9284-5A2195B3D0D7}</a:tableStyleId>
                  </a:tblPr>
                  <a:tblGrid>
                    <a:gridCol w="5020407"/>
                  </a:tblGrid>
                  <a:tr h="19570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294760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t="-6598" r="-121" b="-309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33</a:t>
            </a:fld>
            <a:endParaRPr lang="en-US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818347" y="4661063"/>
            <a:ext cx="751205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/>
              <a:t>HASH GENERATION ALGORITHM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0952" y="5466156"/>
            <a:ext cx="672626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Reference : S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. Ronald, “Preventing Diversity Loss in a Routing Genetic Algorithm with Hash Tagging,” Complex Systems: Mechanism of Adaptation, pp 133-140, 1994. </a:t>
            </a:r>
          </a:p>
          <a:p>
            <a:endParaRPr lang="en-US" sz="14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41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613" y="1479176"/>
            <a:ext cx="4182940" cy="357947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Content Placeholder 6"/>
          <p:cNvSpPr txBox="1">
            <a:spLocks/>
          </p:cNvSpPr>
          <p:nvPr/>
        </p:nvSpPr>
        <p:spPr>
          <a:xfrm>
            <a:off x="971296" y="5182597"/>
            <a:ext cx="751205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/>
              <a:t>SEGMENT ROUTING TURN RESTRICTIONS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9286" y="5589191"/>
            <a:ext cx="7511473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Segments preserve connectivity. Turn restrictions prevent deadlocks and offer path diversity.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15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5" y="200387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345" y="990148"/>
                <a:ext cx="7511472" cy="452875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b="1" dirty="0" smtClean="0"/>
                  <a:t>Min cost max flow (MCF) Formulation:</a:t>
                </a:r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i="1" dirty="0" smtClean="0"/>
                  <a:t>Capacity </a:t>
                </a:r>
                <a:r>
                  <a:rPr lang="en-US" b="1" i="1" dirty="0"/>
                  <a:t>Constraints</a:t>
                </a:r>
                <a:r>
                  <a:rPr lang="en-US" i="1" dirty="0"/>
                  <a:t>: </a:t>
                </a:r>
                <a:r>
                  <a:rPr lang="en-US" i="1" dirty="0" smtClean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=1 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𝐾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e>
                    </m:nary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≤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i="1" dirty="0"/>
                  <a:t>Flow conservation</a:t>
                </a:r>
                <a:r>
                  <a:rPr lang="en-US" i="1" dirty="0"/>
                  <a:t>: 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∈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nary>
                  </m:oMath>
                </a14:m>
                <a:endParaRPr lang="en-US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i="1" dirty="0"/>
                  <a:t> </a:t>
                </a:r>
                <a:r>
                  <a:rPr lang="en-US" i="1" dirty="0" smtClean="0"/>
                  <a:t>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𝑤h𝑒𝑛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≠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∀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 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i="1" dirty="0"/>
                  <a:t>Demand satisfaction</a:t>
                </a:r>
                <a:r>
                  <a:rPr lang="en-US" i="1" dirty="0" smtClean="0"/>
                  <a:t>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∈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= </m:t>
                        </m:r>
                        <m:nary>
                          <m:naryPr>
                            <m:chr m:val="∑"/>
                            <m:limLoc m:val="subSup"/>
                            <m:sup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 ∈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= 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e>
                    </m:nary>
                  </m:oMath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i="1" dirty="0" smtClean="0"/>
                  <a:t>Minimize </a:t>
                </a:r>
                <a:r>
                  <a:rPr lang="en-US" b="1" i="1" dirty="0"/>
                  <a:t>hop count * communication volume</a:t>
                </a:r>
                <a:r>
                  <a:rPr lang="en-US" i="1" dirty="0"/>
                  <a:t>:</a:t>
                </a:r>
                <a:endParaRPr lang="en-US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dirty="0" smtClean="0"/>
                  <a:t>  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pHide m:val="on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/>
                          <m:t>l</m:t>
                        </m:r>
                        <m:r>
                          <m:rPr>
                            <m:nor/>
                          </m:rPr>
                          <a:rPr lang="en-US" baseline="-25000"/>
                          <m:t>i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l-GR" i="1">
                            <a:latin typeface="Cambria Math" panose="02040503050406030204" pitchFamily="18" charset="0"/>
                          </a:rPr>
                          <m:t>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sub>
                      <m:sup/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∗ </m:t>
                            </m:r>
                            <m:nary>
                              <m:naryPr>
                                <m:chr m:val="∑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pt-BR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nary>
                          </m:e>
                        </m:d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345" y="990148"/>
                <a:ext cx="7511472" cy="4528754"/>
              </a:xfrm>
              <a:blipFill rotWithShape="0">
                <a:blip r:embed="rId2"/>
                <a:stretch>
                  <a:fillRect l="-1542" t="-1346" b="-87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8769" y="5472565"/>
            <a:ext cx="7865829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MCF formulation identifies the shortest bandwidth restricted path.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5289" y="5965008"/>
            <a:ext cx="4685211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</a:rPr>
              <a:t>Link (lp_solve) : </a:t>
            </a:r>
            <a:r>
              <a:rPr lang="en-US" sz="1400" i="1" dirty="0">
                <a:solidFill>
                  <a:schemeClr val="accent2">
                    <a:lumMod val="75000"/>
                  </a:schemeClr>
                </a:solidFill>
              </a:rPr>
              <a:t>http://sourceforge.net/projects/lpsolve/</a:t>
            </a:r>
          </a:p>
        </p:txBody>
      </p:sp>
    </p:spTree>
    <p:extLst>
      <p:ext uri="{BB962C8B-B14F-4D97-AF65-F5344CB8AC3E}">
        <p14:creationId xmlns:p14="http://schemas.microsoft.com/office/powerpoint/2010/main" val="343096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348" y="1408836"/>
                <a:ext cx="7511472" cy="4719401"/>
              </a:xfrm>
            </p:spPr>
            <p:txBody>
              <a:bodyPr>
                <a:noAutofit/>
              </a:bodyPr>
              <a:lstStyle/>
              <a:p>
                <a:pPr algn="just">
                  <a:lnSpc>
                    <a:spcPct val="160000"/>
                  </a:lnSpc>
                </a:pPr>
                <a:r>
                  <a:rPr lang="en-US" sz="1800" dirty="0" smtClean="0"/>
                  <a:t>Computation power is evaluated as the sum of the dynamic and leakage powers of the mapped compute cores. </a:t>
                </a:r>
              </a:p>
              <a:p>
                <a:pPr algn="just">
                  <a:lnSpc>
                    <a:spcPct val="160000"/>
                  </a:lnSpc>
                </a:pPr>
                <a:r>
                  <a:rPr lang="en-US" sz="1800" dirty="0" smtClean="0"/>
                  <a:t>The communication power is estimated from the proposed power model, for NoC data path components.</a:t>
                </a:r>
              </a:p>
              <a:p>
                <a:pPr algn="just">
                  <a:lnSpc>
                    <a:spcPct val="160000"/>
                  </a:lnSpc>
                </a:pPr>
                <a:r>
                  <a:rPr lang="en-US" sz="1800" dirty="0" smtClean="0"/>
                  <a:t>Total </a:t>
                </a:r>
                <a:r>
                  <a:rPr lang="en-US" sz="1800" dirty="0"/>
                  <a:t>power is evaluated for all 100 dies </a:t>
                </a:r>
                <a:r>
                  <a:rPr lang="en-US" sz="1800" dirty="0" smtClean="0"/>
                  <a:t>and evaluated for </a:t>
                </a:r>
                <a:r>
                  <a:rPr lang="en-US" sz="1800" dirty="0"/>
                  <a:t>the number of dies that meet the </a:t>
                </a:r>
                <a:r>
                  <a:rPr lang="en-US" sz="1800" dirty="0" smtClean="0"/>
                  <a:t>power constraint</a:t>
                </a:r>
                <a:r>
                  <a:rPr lang="en-US" sz="1800" dirty="0"/>
                  <a:t>.</a:t>
                </a:r>
                <a:endParaRPr lang="en-US" sz="1800" dirty="0" smtClean="0"/>
              </a:p>
              <a:p>
                <a:pPr algn="just">
                  <a:lnSpc>
                    <a:spcPct val="160000"/>
                  </a:lnSpc>
                </a:pPr>
                <a:r>
                  <a:rPr lang="en-US" sz="1800" dirty="0" smtClean="0"/>
                  <a:t>The system energy (for the best case die) </a:t>
                </a:r>
              </a:p>
              <a:p>
                <a:pPr marL="0" indent="0" algn="just">
                  <a:lnSpc>
                    <a:spcPct val="16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𝑠𝑦𝑠𝑡𝑒𝑚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∗ 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𝑆𝑖𝑚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dirty="0" smtClean="0"/>
              </a:p>
              <a:p>
                <a:pPr algn="just">
                  <a:lnSpc>
                    <a:spcPct val="160000"/>
                  </a:lnSpc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348" y="1408836"/>
                <a:ext cx="7511472" cy="4719401"/>
              </a:xfrm>
              <a:blipFill rotWithShape="0">
                <a:blip r:embed="rId2"/>
                <a:stretch>
                  <a:fillRect l="-244" r="-7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15172" y="5612508"/>
            <a:ext cx="7314648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The PPY evaluation step is performed to estimate the die yield.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4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RELATED 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PROBLEM STATEMENT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METHODOLOGY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RESULTS</a:t>
            </a:r>
            <a:endParaRPr lang="en-US" b="1" dirty="0">
              <a:solidFill>
                <a:srgbClr val="C0000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1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402691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9" y="1285849"/>
            <a:ext cx="7511472" cy="521850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Simulations performed on </a:t>
            </a:r>
            <a:r>
              <a:rPr lang="en-US" sz="1800" dirty="0"/>
              <a:t>eight parallel benchmarks </a:t>
            </a:r>
            <a:r>
              <a:rPr lang="en-US" sz="1800" dirty="0" smtClean="0"/>
              <a:t>from the SPLASH 2 and PARSEC benchmark suites</a:t>
            </a:r>
          </a:p>
          <a:p>
            <a:pPr lvl="1" algn="just">
              <a:lnSpc>
                <a:spcPct val="150000"/>
              </a:lnSpc>
            </a:pPr>
            <a:r>
              <a:rPr lang="en-US" sz="1600" dirty="0" smtClean="0">
                <a:solidFill>
                  <a:srgbClr val="00B050"/>
                </a:solidFill>
              </a:rPr>
              <a:t>Less comm. intensive – </a:t>
            </a:r>
            <a:r>
              <a:rPr lang="en-US" sz="1600" i="1" dirty="0">
                <a:solidFill>
                  <a:srgbClr val="00B050"/>
                </a:solidFill>
              </a:rPr>
              <a:t>(blackscholes, </a:t>
            </a:r>
            <a:r>
              <a:rPr lang="en-US" sz="1600" i="1" dirty="0" smtClean="0">
                <a:solidFill>
                  <a:srgbClr val="00B050"/>
                </a:solidFill>
              </a:rPr>
              <a:t>fluidanimate, cholesky and </a:t>
            </a:r>
            <a:r>
              <a:rPr lang="en-US" sz="1600" i="1" dirty="0">
                <a:solidFill>
                  <a:srgbClr val="00B050"/>
                </a:solidFill>
              </a:rPr>
              <a:t>ocean)</a:t>
            </a:r>
            <a:endParaRPr lang="en-US" sz="1600" dirty="0" smtClean="0">
              <a:solidFill>
                <a:srgbClr val="00B050"/>
              </a:solidFill>
            </a:endParaRPr>
          </a:p>
          <a:p>
            <a:pPr lvl="1" algn="just">
              <a:lnSpc>
                <a:spcPct val="150000"/>
              </a:lnSpc>
            </a:pPr>
            <a:r>
              <a:rPr lang="en-US" sz="1600" dirty="0" smtClean="0">
                <a:solidFill>
                  <a:srgbClr val="00B050"/>
                </a:solidFill>
              </a:rPr>
              <a:t>More comm. </a:t>
            </a:r>
            <a:r>
              <a:rPr lang="en-US" sz="1600" dirty="0">
                <a:solidFill>
                  <a:srgbClr val="00B050"/>
                </a:solidFill>
              </a:rPr>
              <a:t>intensive </a:t>
            </a:r>
            <a:r>
              <a:rPr lang="en-US" sz="1600" dirty="0" smtClean="0">
                <a:solidFill>
                  <a:srgbClr val="00B050"/>
                </a:solidFill>
              </a:rPr>
              <a:t>– (</a:t>
            </a:r>
            <a:r>
              <a:rPr lang="en-US" sz="1600" i="1" dirty="0">
                <a:solidFill>
                  <a:srgbClr val="00B050"/>
                </a:solidFill>
              </a:rPr>
              <a:t>dedup, canneal, </a:t>
            </a:r>
            <a:r>
              <a:rPr lang="en-US" sz="1600" i="1" dirty="0" smtClean="0">
                <a:solidFill>
                  <a:srgbClr val="00B050"/>
                </a:solidFill>
              </a:rPr>
              <a:t>fft and lu</a:t>
            </a:r>
            <a:r>
              <a:rPr lang="en-US" sz="1600" dirty="0" smtClean="0">
                <a:solidFill>
                  <a:srgbClr val="00B050"/>
                </a:solidFill>
              </a:rPr>
              <a:t>)</a:t>
            </a:r>
            <a:endParaRPr lang="en-US" sz="1600" dirty="0" smtClean="0"/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We consider a </a:t>
            </a:r>
            <a:r>
              <a:rPr lang="en-US" sz="1800" dirty="0">
                <a:solidFill>
                  <a:srgbClr val="0070C0"/>
                </a:solidFill>
              </a:rPr>
              <a:t>144 tile NoC topology </a:t>
            </a:r>
            <a:r>
              <a:rPr lang="en-US" sz="1800" dirty="0" smtClean="0">
                <a:solidFill>
                  <a:srgbClr val="0070C0"/>
                </a:solidFill>
              </a:rPr>
              <a:t>with 100 active cores and </a:t>
            </a:r>
            <a:r>
              <a:rPr lang="en-US" sz="1800" dirty="0">
                <a:solidFill>
                  <a:srgbClr val="0070C0"/>
                </a:solidFill>
              </a:rPr>
              <a:t>10% failed links </a:t>
            </a:r>
            <a:r>
              <a:rPr lang="en-US" sz="1800" dirty="0"/>
              <a:t>as the base </a:t>
            </a:r>
            <a:r>
              <a:rPr lang="en-US" sz="1800" dirty="0" smtClean="0"/>
              <a:t>case. The power </a:t>
            </a:r>
            <a:r>
              <a:rPr lang="en-US" sz="1800" dirty="0"/>
              <a:t>budgets </a:t>
            </a:r>
            <a:r>
              <a:rPr lang="en-US" sz="1800" dirty="0" smtClean="0"/>
              <a:t>are </a:t>
            </a:r>
            <a:r>
              <a:rPr lang="en-US" sz="1800" dirty="0"/>
              <a:t>set </a:t>
            </a:r>
            <a:r>
              <a:rPr lang="en-US" sz="1800" dirty="0" smtClean="0"/>
              <a:t>to : </a:t>
            </a:r>
            <a:endParaRPr lang="en-US" sz="1600" dirty="0" smtClean="0"/>
          </a:p>
          <a:p>
            <a:pPr lvl="1" algn="just">
              <a:lnSpc>
                <a:spcPct val="150000"/>
              </a:lnSpc>
            </a:pPr>
            <a:r>
              <a:rPr lang="en-US" sz="1600" i="1" dirty="0">
                <a:solidFill>
                  <a:srgbClr val="00B050"/>
                </a:solidFill>
              </a:rPr>
              <a:t>comm_int_low </a:t>
            </a:r>
            <a:r>
              <a:rPr lang="en-US" sz="1600" dirty="0" smtClean="0">
                <a:solidFill>
                  <a:srgbClr val="00B050"/>
                </a:solidFill>
              </a:rPr>
              <a:t>set:170W </a:t>
            </a:r>
            <a:r>
              <a:rPr lang="en-US" sz="1600" dirty="0">
                <a:solidFill>
                  <a:srgbClr val="00B050"/>
                </a:solidFill>
              </a:rPr>
              <a:t>(stringent) and 180W (nominal) </a:t>
            </a:r>
            <a:endParaRPr lang="en-US" sz="1600" dirty="0" smtClean="0">
              <a:solidFill>
                <a:srgbClr val="00B050"/>
              </a:solidFill>
            </a:endParaRPr>
          </a:p>
          <a:p>
            <a:pPr lvl="1" algn="just">
              <a:lnSpc>
                <a:spcPct val="150000"/>
              </a:lnSpc>
            </a:pPr>
            <a:r>
              <a:rPr lang="en-US" sz="1600" i="1" dirty="0">
                <a:solidFill>
                  <a:srgbClr val="0070C0"/>
                </a:solidFill>
              </a:rPr>
              <a:t>comm_int_high </a:t>
            </a:r>
            <a:r>
              <a:rPr lang="en-US" sz="1600" dirty="0" smtClean="0">
                <a:solidFill>
                  <a:srgbClr val="0070C0"/>
                </a:solidFill>
              </a:rPr>
              <a:t>set :230W </a:t>
            </a:r>
            <a:r>
              <a:rPr lang="en-US" sz="1600" dirty="0">
                <a:solidFill>
                  <a:srgbClr val="0070C0"/>
                </a:solidFill>
              </a:rPr>
              <a:t>(stringent) and 240W (nominal</a:t>
            </a:r>
            <a:r>
              <a:rPr lang="en-US" sz="1600" dirty="0" smtClean="0">
                <a:solidFill>
                  <a:srgbClr val="0070C0"/>
                </a:solidFill>
              </a:rPr>
              <a:t>)</a:t>
            </a:r>
            <a:r>
              <a:rPr lang="en-US" sz="1600" i="1" dirty="0" smtClean="0"/>
              <a:t> </a:t>
            </a:r>
            <a:endParaRPr lang="en-US" sz="1600" dirty="0" smtClean="0"/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Power budgets are scaled to perform sensitivity analysis with variance in system size and fault rate.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46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30801"/>
            <a:ext cx="7511472" cy="4958124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sz="1800" dirty="0"/>
              <a:t>We run </a:t>
            </a:r>
            <a:r>
              <a:rPr lang="en-US" sz="1800" dirty="0" smtClean="0">
                <a:solidFill>
                  <a:srgbClr val="0070C0"/>
                </a:solidFill>
              </a:rPr>
              <a:t>HERMES </a:t>
            </a:r>
            <a:r>
              <a:rPr lang="en-US" sz="1800" dirty="0" smtClean="0">
                <a:solidFill>
                  <a:srgbClr val="00B050"/>
                </a:solidFill>
              </a:rPr>
              <a:t>(GA) </a:t>
            </a:r>
            <a:r>
              <a:rPr lang="en-US" sz="1800" dirty="0"/>
              <a:t>for a </a:t>
            </a:r>
            <a:r>
              <a:rPr lang="en-US" sz="1800" dirty="0">
                <a:solidFill>
                  <a:srgbClr val="0070C0"/>
                </a:solidFill>
              </a:rPr>
              <a:t>population</a:t>
            </a:r>
            <a:r>
              <a:rPr lang="en-US" sz="1800" dirty="0"/>
              <a:t> range of </a:t>
            </a:r>
            <a:r>
              <a:rPr lang="en-US" sz="1800" dirty="0">
                <a:solidFill>
                  <a:srgbClr val="0070C0"/>
                </a:solidFill>
              </a:rPr>
              <a:t>50 to 100</a:t>
            </a:r>
            <a:r>
              <a:rPr lang="en-US" sz="1800" dirty="0"/>
              <a:t>, with a limit on the number of </a:t>
            </a:r>
            <a:r>
              <a:rPr lang="en-US" sz="1800" dirty="0">
                <a:solidFill>
                  <a:srgbClr val="0070C0"/>
                </a:solidFill>
              </a:rPr>
              <a:t>generations</a:t>
            </a:r>
            <a:r>
              <a:rPr lang="en-US" sz="1800" dirty="0"/>
              <a:t> to </a:t>
            </a:r>
            <a:r>
              <a:rPr lang="en-US" sz="1800" dirty="0">
                <a:solidFill>
                  <a:srgbClr val="0070C0"/>
                </a:solidFill>
              </a:rPr>
              <a:t>500</a:t>
            </a:r>
            <a:r>
              <a:rPr lang="en-US" sz="1800" dirty="0"/>
              <a:t>. The </a:t>
            </a:r>
            <a:r>
              <a:rPr lang="en-US" sz="1800" dirty="0">
                <a:solidFill>
                  <a:srgbClr val="0070C0"/>
                </a:solidFill>
              </a:rPr>
              <a:t>crossover probability</a:t>
            </a:r>
            <a:r>
              <a:rPr lang="en-US" sz="1800" dirty="0"/>
              <a:t> was set to </a:t>
            </a:r>
            <a:r>
              <a:rPr lang="en-US" sz="1800" dirty="0">
                <a:solidFill>
                  <a:srgbClr val="0070C0"/>
                </a:solidFill>
              </a:rPr>
              <a:t>0.6</a:t>
            </a:r>
            <a:r>
              <a:rPr lang="en-US" sz="1800" dirty="0"/>
              <a:t> and the </a:t>
            </a:r>
            <a:r>
              <a:rPr lang="en-US" sz="1800" dirty="0">
                <a:solidFill>
                  <a:srgbClr val="0070C0"/>
                </a:solidFill>
              </a:rPr>
              <a:t>mutation probability</a:t>
            </a:r>
            <a:r>
              <a:rPr lang="en-US" sz="1800" dirty="0"/>
              <a:t> was set to </a:t>
            </a:r>
            <a:r>
              <a:rPr lang="en-US" sz="1800" dirty="0">
                <a:solidFill>
                  <a:srgbClr val="0070C0"/>
                </a:solidFill>
              </a:rPr>
              <a:t>0.02</a:t>
            </a:r>
            <a:r>
              <a:rPr lang="en-US" sz="1800" dirty="0" smtClean="0"/>
              <a:t>.</a:t>
            </a:r>
            <a:endParaRPr lang="en-US" sz="1800" dirty="0"/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HERMES is compared with 3 other techniques: </a:t>
            </a:r>
          </a:p>
          <a:p>
            <a:pPr lvl="1" algn="just">
              <a:lnSpc>
                <a:spcPct val="150000"/>
              </a:lnSpc>
            </a:pPr>
            <a:r>
              <a:rPr lang="en-US" dirty="0" smtClean="0"/>
              <a:t>Simulated Annealing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(SA) </a:t>
            </a:r>
            <a:r>
              <a:rPr lang="en-US" dirty="0"/>
              <a:t>- start </a:t>
            </a:r>
            <a:r>
              <a:rPr lang="en-US" dirty="0">
                <a:solidFill>
                  <a:srgbClr val="0070C0"/>
                </a:solidFill>
              </a:rPr>
              <a:t>temperature </a:t>
            </a:r>
            <a:r>
              <a:rPr lang="en-US" dirty="0" smtClean="0">
                <a:solidFill>
                  <a:srgbClr val="0070C0"/>
                </a:solidFill>
              </a:rPr>
              <a:t>of </a:t>
            </a:r>
            <a:r>
              <a:rPr lang="en-US" dirty="0">
                <a:solidFill>
                  <a:srgbClr val="0070C0"/>
                </a:solidFill>
              </a:rPr>
              <a:t>100</a:t>
            </a:r>
            <a:r>
              <a:rPr lang="en-US" dirty="0"/>
              <a:t> and a total </a:t>
            </a:r>
            <a:r>
              <a:rPr lang="en-US" dirty="0">
                <a:solidFill>
                  <a:srgbClr val="0070C0"/>
                </a:solidFill>
              </a:rPr>
              <a:t>limit</a:t>
            </a:r>
            <a:r>
              <a:rPr lang="en-US" dirty="0"/>
              <a:t> on the </a:t>
            </a:r>
            <a:r>
              <a:rPr lang="en-US" dirty="0">
                <a:solidFill>
                  <a:srgbClr val="0070C0"/>
                </a:solidFill>
              </a:rPr>
              <a:t>iterations</a:t>
            </a:r>
            <a:r>
              <a:rPr lang="en-US" dirty="0"/>
              <a:t> of </a:t>
            </a:r>
            <a:r>
              <a:rPr lang="en-US" dirty="0" smtClean="0">
                <a:solidFill>
                  <a:srgbClr val="0070C0"/>
                </a:solidFill>
              </a:rPr>
              <a:t>300</a:t>
            </a:r>
            <a:r>
              <a:rPr lang="en-US" dirty="0" smtClean="0"/>
              <a:t>. </a:t>
            </a:r>
            <a:r>
              <a:rPr lang="en-US" sz="1200" dirty="0" smtClean="0"/>
              <a:t>[ J</a:t>
            </a:r>
            <a:r>
              <a:rPr lang="en-US" sz="1200" dirty="0"/>
              <a:t>. Hu, R. Marculescu, “Energy and Performance-Aware Mapping for Regular NoC Architectures,” DATE, Jun. 2003</a:t>
            </a:r>
            <a:r>
              <a:rPr lang="en-US" sz="1200" dirty="0" smtClean="0"/>
              <a:t>. ]</a:t>
            </a:r>
            <a:endParaRPr lang="en-US" dirty="0" smtClean="0"/>
          </a:p>
          <a:p>
            <a:pPr lvl="1" algn="just">
              <a:lnSpc>
                <a:spcPct val="150000"/>
              </a:lnSpc>
            </a:pPr>
            <a:r>
              <a:rPr lang="en-US" dirty="0" smtClean="0"/>
              <a:t>Particle Swarm Optimization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(PSO)</a:t>
            </a:r>
            <a:r>
              <a:rPr lang="en-US" sz="2000" dirty="0" smtClean="0">
                <a:solidFill>
                  <a:srgbClr val="C00000"/>
                </a:solidFill>
              </a:rPr>
              <a:t> </a:t>
            </a:r>
            <a:r>
              <a:rPr lang="en-US" sz="2000" dirty="0" smtClean="0"/>
              <a:t>-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swarm </a:t>
            </a:r>
            <a:r>
              <a:rPr lang="en-US" dirty="0" smtClean="0">
                <a:solidFill>
                  <a:srgbClr val="0070C0"/>
                </a:solidFill>
              </a:rPr>
              <a:t>size </a:t>
            </a:r>
            <a:r>
              <a:rPr lang="en-US" dirty="0" smtClean="0"/>
              <a:t>of</a:t>
            </a:r>
            <a:r>
              <a:rPr lang="en-US" dirty="0" smtClean="0">
                <a:solidFill>
                  <a:srgbClr val="0070C0"/>
                </a:solidFill>
              </a:rPr>
              <a:t> 50 </a:t>
            </a:r>
            <a:r>
              <a:rPr lang="en-US" dirty="0">
                <a:solidFill>
                  <a:srgbClr val="0070C0"/>
                </a:solidFill>
              </a:rPr>
              <a:t>to </a:t>
            </a:r>
            <a:r>
              <a:rPr lang="en-US" dirty="0" smtClean="0">
                <a:solidFill>
                  <a:srgbClr val="0070C0"/>
                </a:solidFill>
              </a:rPr>
              <a:t>100</a:t>
            </a:r>
            <a:r>
              <a:rPr lang="en-US" dirty="0"/>
              <a:t>, </a:t>
            </a:r>
            <a:r>
              <a:rPr lang="en-US" dirty="0" smtClean="0"/>
              <a:t>with </a:t>
            </a:r>
            <a:r>
              <a:rPr lang="en-US" dirty="0" smtClean="0">
                <a:solidFill>
                  <a:srgbClr val="0070C0"/>
                </a:solidFill>
              </a:rPr>
              <a:t>epoch limit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rgbClr val="0070C0"/>
                </a:solidFill>
              </a:rPr>
              <a:t>500</a:t>
            </a:r>
            <a:r>
              <a:rPr lang="en-US" dirty="0" smtClean="0"/>
              <a:t>.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r>
              <a:rPr lang="en-US" sz="1200" dirty="0" smtClean="0"/>
              <a:t>[ P.K</a:t>
            </a:r>
            <a:r>
              <a:rPr lang="en-US" sz="1200" dirty="0"/>
              <a:t>. Sahu, P. Venkatesh, S. Gollapalli, S. Chattopadhyay, “Application Mapping onto Mesh Structured Network-on-Chip using Particle Swarm Optimization”, IEEE Computer Society Annual Symposium on VLSI, pp 335-336, Jul. </a:t>
            </a:r>
            <a:r>
              <a:rPr lang="en-US" sz="1200" dirty="0" smtClean="0"/>
              <a:t>2011 ]</a:t>
            </a:r>
            <a:endParaRPr lang="en-US" dirty="0" smtClean="0"/>
          </a:p>
          <a:p>
            <a:pPr lvl="1" algn="just">
              <a:lnSpc>
                <a:spcPct val="150000"/>
              </a:lnSpc>
            </a:pPr>
            <a:r>
              <a:rPr lang="en-US" dirty="0" smtClean="0"/>
              <a:t>Communication Aware Routing Technique </a:t>
            </a:r>
            <a:r>
              <a:rPr lang="en-US" dirty="0" smtClean="0">
                <a:solidFill>
                  <a:srgbClr val="C00000"/>
                </a:solidFill>
              </a:rPr>
              <a:t>(CART)</a:t>
            </a:r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dirty="0">
                <a:solidFill>
                  <a:srgbClr val="0070C0"/>
                </a:solidFill>
              </a:rPr>
              <a:t>iteration </a:t>
            </a:r>
            <a:r>
              <a:rPr lang="en-US" dirty="0" smtClean="0">
                <a:solidFill>
                  <a:srgbClr val="0070C0"/>
                </a:solidFill>
              </a:rPr>
              <a:t>limit </a:t>
            </a:r>
            <a:r>
              <a:rPr lang="en-US" dirty="0">
                <a:solidFill>
                  <a:srgbClr val="0070C0"/>
                </a:solidFill>
              </a:rPr>
              <a:t>of 100 </a:t>
            </a:r>
            <a:r>
              <a:rPr lang="en-US" dirty="0" smtClean="0">
                <a:solidFill>
                  <a:srgbClr val="0070C0"/>
                </a:solidFill>
              </a:rPr>
              <a:t>for </a:t>
            </a:r>
            <a:r>
              <a:rPr lang="en-US" dirty="0">
                <a:solidFill>
                  <a:srgbClr val="0070C0"/>
                </a:solidFill>
              </a:rPr>
              <a:t>3 </a:t>
            </a:r>
            <a:r>
              <a:rPr lang="en-US" dirty="0" smtClean="0">
                <a:solidFill>
                  <a:srgbClr val="0070C0"/>
                </a:solidFill>
              </a:rPr>
              <a:t>random perturbations</a:t>
            </a:r>
            <a:r>
              <a:rPr lang="en-US" dirty="0" smtClean="0"/>
              <a:t>. </a:t>
            </a:r>
            <a:r>
              <a:rPr lang="en-US" sz="1300" dirty="0" smtClean="0"/>
              <a:t>[ </a:t>
            </a:r>
            <a:r>
              <a:rPr lang="en-US" sz="1200" dirty="0" smtClean="0"/>
              <a:t>R</a:t>
            </a:r>
            <a:r>
              <a:rPr lang="en-US" sz="1200" dirty="0"/>
              <a:t>. Tornero, J. Ordua, A. Mejia, J. Flich, J. Duato ,“CART: Communication-Aware Routing Technique for Application-Specific NoCs,” EUROMICRO, Sept. </a:t>
            </a:r>
            <a:r>
              <a:rPr lang="en-US" sz="1200" dirty="0" smtClean="0"/>
              <a:t>2008 </a:t>
            </a:r>
            <a:r>
              <a:rPr lang="en-US" sz="1300" dirty="0" smtClean="0"/>
              <a:t>]</a:t>
            </a:r>
            <a:endParaRPr lang="en-US" sz="1600" dirty="0" smtClean="0"/>
          </a:p>
          <a:p>
            <a:pPr algn="just">
              <a:lnSpc>
                <a:spcPct val="150000"/>
              </a:lnSpc>
            </a:pPr>
            <a:endParaRPr lang="en-US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62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76079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349" y="4300557"/>
            <a:ext cx="8239125" cy="1747216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Planar MOSFETs have higher leakage power consumption, beyond 22 nm.</a:t>
            </a:r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FinFETs are double gate based devices with ‘fins’, increasing overall channel width.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2321" y="1243636"/>
            <a:ext cx="2760418" cy="26407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167" y="1238214"/>
            <a:ext cx="2791776" cy="264619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49284" y="3737437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Planar CMOS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639716" y="3737437"/>
            <a:ext cx="958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FinFET</a:t>
            </a:r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6866792" y="993531"/>
            <a:ext cx="263770" cy="316523"/>
          </a:xfrm>
          <a:prstGeom prst="line">
            <a:avLst/>
          </a:prstGeom>
          <a:ln w="19050"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30562" y="997927"/>
            <a:ext cx="694593" cy="8793"/>
          </a:xfrm>
          <a:prstGeom prst="line">
            <a:avLst/>
          </a:prstGeom>
          <a:ln w="19050"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46244" y="817658"/>
            <a:ext cx="58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14348" y="5790947"/>
            <a:ext cx="8239125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Fins enable better control over channel current and minimize leakage.</a:t>
            </a:r>
          </a:p>
        </p:txBody>
      </p:sp>
    </p:spTree>
    <p:extLst>
      <p:ext uri="{BB962C8B-B14F-4D97-AF65-F5344CB8AC3E}">
        <p14:creationId xmlns:p14="http://schemas.microsoft.com/office/powerpoint/2010/main" val="9414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03685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40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723" y="1386843"/>
            <a:ext cx="4695825" cy="13735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723" y="2978489"/>
            <a:ext cx="4695825" cy="1362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723" y="4576400"/>
            <a:ext cx="4695825" cy="1362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9" name="Straight Arrow Connector 8"/>
          <p:cNvCxnSpPr>
            <a:endCxn id="5" idx="3"/>
          </p:cNvCxnSpPr>
          <p:nvPr/>
        </p:nvCxnSpPr>
        <p:spPr>
          <a:xfrm flipH="1" flipV="1">
            <a:off x="6683548" y="2073596"/>
            <a:ext cx="578897" cy="57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6683548" y="3656640"/>
            <a:ext cx="578897" cy="57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6683547" y="5257755"/>
            <a:ext cx="578897" cy="577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262446" y="1868996"/>
            <a:ext cx="188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 Core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262446" y="3471974"/>
            <a:ext cx="188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NoC Buffer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262446" y="5074952"/>
            <a:ext cx="1881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NoC Switch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22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41</a:t>
            </a:fld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299" y="1391253"/>
            <a:ext cx="6772740" cy="42885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84299" y="5811120"/>
            <a:ext cx="677274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HERMES offers the </a:t>
            </a:r>
            <a:r>
              <a:rPr lang="en-US" dirty="0" smtClean="0">
                <a:solidFill>
                  <a:srgbClr val="00B050"/>
                </a:solidFill>
              </a:rPr>
              <a:t>least variance in power values</a:t>
            </a:r>
            <a:r>
              <a:rPr lang="en-US" dirty="0" smtClean="0"/>
              <a:t> among the SA, CART and PSO techniques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52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42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244578"/>
              </p:ext>
            </p:extLst>
          </p:nvPr>
        </p:nvGraphicFramePr>
        <p:xfrm>
          <a:off x="971873" y="1481244"/>
          <a:ext cx="7357946" cy="2668728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3419362"/>
                <a:gridCol w="977091"/>
                <a:gridCol w="1007311"/>
                <a:gridCol w="977091"/>
                <a:gridCol w="977091"/>
              </a:tblGrid>
              <a:tr h="45791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Execution </a:t>
                      </a:r>
                      <a:r>
                        <a:rPr lang="en-US" sz="1200" dirty="0">
                          <a:effectLst/>
                        </a:rPr>
                        <a:t>Time </a:t>
                      </a:r>
                      <a:r>
                        <a:rPr lang="en-US" sz="1200" dirty="0" smtClean="0">
                          <a:effectLst/>
                        </a:rPr>
                        <a:t>( in seconds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HERMES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CART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blackscholes_100</a:t>
                      </a:r>
                      <a:r>
                        <a:rPr lang="en-US" sz="1200" dirty="0">
                          <a:effectLst/>
                        </a:rPr>
                        <a:t> [PARSEC]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8665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6700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7123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8523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dedup_100</a:t>
                      </a:r>
                      <a:r>
                        <a:rPr lang="en-US" sz="1200" dirty="0">
                          <a:effectLst/>
                        </a:rPr>
                        <a:t> [PARSEC]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8723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6965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7333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8632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fluidanimate_100</a:t>
                      </a:r>
                      <a:r>
                        <a:rPr lang="en-US" sz="1200" dirty="0">
                          <a:effectLst/>
                        </a:rPr>
                        <a:t> [PARSEC]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8821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6854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7435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8535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canneal_100</a:t>
                      </a:r>
                      <a:r>
                        <a:rPr lang="en-US" sz="1200" dirty="0">
                          <a:effectLst/>
                        </a:rPr>
                        <a:t> [PARSEC]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8735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6745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7395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8594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cholesky_100</a:t>
                      </a:r>
                      <a:r>
                        <a:rPr lang="en-US" sz="1200" dirty="0">
                          <a:effectLst/>
                        </a:rPr>
                        <a:t> [SPLASH-2]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8698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6731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7112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8412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fft_100</a:t>
                      </a:r>
                      <a:r>
                        <a:rPr lang="en-US" sz="1200" dirty="0">
                          <a:effectLst/>
                        </a:rPr>
                        <a:t> [SPLASH-2]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8780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6774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6992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8292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ocean_100</a:t>
                      </a:r>
                      <a:r>
                        <a:rPr lang="en-US" sz="1200" dirty="0">
                          <a:effectLst/>
                        </a:rPr>
                        <a:t> [SPLASH-2]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8432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6814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7213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8213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7635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i="1" dirty="0">
                          <a:effectLst/>
                        </a:rPr>
                        <a:t>lu_100</a:t>
                      </a:r>
                      <a:r>
                        <a:rPr lang="en-US" sz="1200" dirty="0">
                          <a:effectLst/>
                        </a:rPr>
                        <a:t> [SPLASH-2]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8541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6790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7011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8311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95109" y="4222101"/>
            <a:ext cx="7434709" cy="231058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>
                <a:solidFill>
                  <a:srgbClr val="00B050"/>
                </a:solidFill>
              </a:rPr>
              <a:t>HERMES offers better execution times</a:t>
            </a:r>
            <a:r>
              <a:rPr lang="en-US" sz="1800" dirty="0" smtClean="0"/>
              <a:t>, compared to the SA, PSO and CART techniques</a:t>
            </a:r>
            <a:r>
              <a:rPr lang="en-US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HERMES consistently performs better than the other techniques, across all the benchmarks in the SPLASH-2 and PARSEC sets.</a:t>
            </a:r>
          </a:p>
        </p:txBody>
      </p:sp>
    </p:spTree>
    <p:extLst>
      <p:ext uri="{BB962C8B-B14F-4D97-AF65-F5344CB8AC3E}">
        <p14:creationId xmlns:p14="http://schemas.microsoft.com/office/powerpoint/2010/main" val="223572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172" y="1479176"/>
            <a:ext cx="6477189" cy="35412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773105"/>
              </p:ext>
            </p:extLst>
          </p:nvPr>
        </p:nvGraphicFramePr>
        <p:xfrm>
          <a:off x="1335489" y="5160265"/>
          <a:ext cx="647718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931565"/>
                <a:gridCol w="1603884"/>
                <a:gridCol w="1477108"/>
                <a:gridCol w="146463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Improvements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CART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i="1" dirty="0" smtClean="0"/>
                        <a:t>comm_int_low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1.28</a:t>
                      </a:r>
                      <a:r>
                        <a:rPr lang="en-US" i="1" dirty="0" smtClean="0"/>
                        <a:t>x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1.11</a:t>
                      </a:r>
                      <a:r>
                        <a:rPr lang="en-US" i="1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1.32</a:t>
                      </a:r>
                      <a:r>
                        <a:rPr lang="en-US" i="1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comm_int_high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1.29</a:t>
                      </a:r>
                      <a:r>
                        <a:rPr lang="en-US" i="1" dirty="0" smtClean="0"/>
                        <a:t>x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1.10</a:t>
                      </a:r>
                      <a:r>
                        <a:rPr lang="en-US" i="1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1.28</a:t>
                      </a:r>
                      <a:r>
                        <a:rPr lang="en-US" i="1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41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89" y="1479176"/>
            <a:ext cx="6477188" cy="34884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998763"/>
              </p:ext>
            </p:extLst>
          </p:nvPr>
        </p:nvGraphicFramePr>
        <p:xfrm>
          <a:off x="1335489" y="5111864"/>
          <a:ext cx="6477188" cy="116092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752934"/>
                <a:gridCol w="1072662"/>
                <a:gridCol w="1354015"/>
                <a:gridCol w="1297577"/>
              </a:tblGrid>
              <a:tr h="341559">
                <a:tc>
                  <a:txBody>
                    <a:bodyPr/>
                    <a:lstStyle/>
                    <a:p>
                      <a:r>
                        <a:rPr lang="en-US" dirty="0" smtClean="0"/>
                        <a:t>Improvements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CART</a:t>
                      </a:r>
                      <a:endParaRPr lang="en-US" dirty="0"/>
                    </a:p>
                  </a:txBody>
                  <a:tcPr/>
                </a:tc>
              </a:tr>
              <a:tr h="341559">
                <a:tc>
                  <a:txBody>
                    <a:bodyPr/>
                    <a:lstStyle/>
                    <a:p>
                      <a:r>
                        <a:rPr lang="en-US" i="1" dirty="0" smtClean="0"/>
                        <a:t>comm_int_low (170W)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53%</a:t>
                      </a:r>
                      <a:endParaRPr lang="en-US" dirty="0"/>
                    </a:p>
                  </a:txBody>
                  <a:tcPr/>
                </a:tc>
              </a:tr>
              <a:tr h="429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comm_int_low (180W)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35.9%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43.5%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86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45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488" y="1479177"/>
            <a:ext cx="6477189" cy="34972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66232"/>
              </p:ext>
            </p:extLst>
          </p:nvPr>
        </p:nvGraphicFramePr>
        <p:xfrm>
          <a:off x="1335489" y="5111864"/>
          <a:ext cx="6477188" cy="1160921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752934"/>
                <a:gridCol w="1072662"/>
                <a:gridCol w="1354015"/>
                <a:gridCol w="1297577"/>
              </a:tblGrid>
              <a:tr h="341559">
                <a:tc>
                  <a:txBody>
                    <a:bodyPr/>
                    <a:lstStyle/>
                    <a:p>
                      <a:r>
                        <a:rPr lang="en-US" dirty="0" smtClean="0"/>
                        <a:t>Improvements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PSO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CART</a:t>
                      </a:r>
                      <a:endParaRPr lang="en-US" dirty="0"/>
                    </a:p>
                  </a:txBody>
                  <a:tcPr/>
                </a:tc>
              </a:tr>
              <a:tr h="341559">
                <a:tc>
                  <a:txBody>
                    <a:bodyPr/>
                    <a:lstStyle/>
                    <a:p>
                      <a:r>
                        <a:rPr lang="en-US" i="1" dirty="0" smtClean="0"/>
                        <a:t>comm_int_high (230W)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16.92%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36.92%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50.77%</a:t>
                      </a:r>
                      <a:endParaRPr lang="en-US" dirty="0"/>
                    </a:p>
                  </a:txBody>
                  <a:tcPr/>
                </a:tc>
              </a:tr>
              <a:tr h="4294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dirty="0" smtClean="0"/>
                        <a:t>comm_int_high (240W)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19.23%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39.74%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58.44%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94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5006" y="5471534"/>
            <a:ext cx="7564814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HERMES offers </a:t>
            </a:r>
            <a:r>
              <a:rPr lang="en-US" b="1" dirty="0" smtClean="0">
                <a:solidFill>
                  <a:srgbClr val="0070C0"/>
                </a:solidFill>
              </a:rPr>
              <a:t>excellent execution time scaling with </a:t>
            </a:r>
            <a:r>
              <a:rPr lang="en-US" b="1" dirty="0">
                <a:solidFill>
                  <a:srgbClr val="0070C0"/>
                </a:solidFill>
              </a:rPr>
              <a:t>increasing system sizes.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485" y="1624330"/>
            <a:ext cx="6786415" cy="35648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7264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47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167" y="1641475"/>
            <a:ext cx="6588293" cy="33648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91677" y="5252456"/>
            <a:ext cx="7564812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B050"/>
                </a:solidFill>
              </a:rPr>
              <a:t>The MCF implementation ensures consistent </a:t>
            </a:r>
            <a:r>
              <a:rPr lang="en-US" b="1" dirty="0" smtClean="0">
                <a:solidFill>
                  <a:srgbClr val="00B050"/>
                </a:solidFill>
              </a:rPr>
              <a:t>execution time </a:t>
            </a:r>
            <a:r>
              <a:rPr lang="en-US" b="1" dirty="0">
                <a:solidFill>
                  <a:srgbClr val="00B050"/>
                </a:solidFill>
              </a:rPr>
              <a:t>scaling with increasing fault rates for all 4 algorithms</a:t>
            </a:r>
            <a:r>
              <a:rPr lang="en-US" b="1" dirty="0" smtClean="0">
                <a:solidFill>
                  <a:srgbClr val="00B050"/>
                </a:solidFill>
              </a:rPr>
              <a:t>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9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8346" y="5501285"/>
            <a:ext cx="7511473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HERMES offers </a:t>
            </a:r>
            <a:r>
              <a:rPr lang="en-US" b="1" dirty="0" smtClean="0">
                <a:solidFill>
                  <a:srgbClr val="0070C0"/>
                </a:solidFill>
              </a:rPr>
              <a:t>excellent energy figures with </a:t>
            </a:r>
            <a:r>
              <a:rPr lang="en-US" b="1" dirty="0">
                <a:solidFill>
                  <a:srgbClr val="0070C0"/>
                </a:solidFill>
              </a:rPr>
              <a:t>increasing system </a:t>
            </a:r>
            <a:r>
              <a:rPr lang="en-US" b="1" dirty="0" smtClean="0">
                <a:solidFill>
                  <a:srgbClr val="0070C0"/>
                </a:solidFill>
              </a:rPr>
              <a:t>sizes, compared to other schemes.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02" y="1540136"/>
            <a:ext cx="7053898" cy="37557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7816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49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8347" y="5281667"/>
            <a:ext cx="7511473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HERMES offers </a:t>
            </a:r>
            <a:r>
              <a:rPr lang="en-US" b="1" dirty="0" smtClean="0">
                <a:solidFill>
                  <a:srgbClr val="0070C0"/>
                </a:solidFill>
              </a:rPr>
              <a:t>consistent scaling of energy figures with </a:t>
            </a:r>
            <a:r>
              <a:rPr lang="en-US" b="1" dirty="0">
                <a:solidFill>
                  <a:srgbClr val="0070C0"/>
                </a:solidFill>
              </a:rPr>
              <a:t>increasing </a:t>
            </a:r>
            <a:r>
              <a:rPr lang="en-US" b="1" dirty="0" smtClean="0">
                <a:solidFill>
                  <a:srgbClr val="0070C0"/>
                </a:solidFill>
              </a:rPr>
              <a:t>fault rates.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315" y="1678305"/>
            <a:ext cx="6606765" cy="3335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332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85003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268161"/>
            <a:ext cx="7664998" cy="4528754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Decrease </a:t>
            </a:r>
            <a:r>
              <a:rPr lang="en-US" sz="1800" dirty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in process geometries </a:t>
            </a:r>
            <a:r>
              <a:rPr lang="en-US" sz="1800" dirty="0" smtClean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- </a:t>
            </a:r>
            <a:r>
              <a:rPr lang="en-US" sz="1800" dirty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larger scale of integration of components for on-chip networks (NoCs</a:t>
            </a:r>
            <a:r>
              <a:rPr lang="en-US" sz="1800" dirty="0" smtClean="0"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).</a:t>
            </a:r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This </a:t>
            </a:r>
            <a:r>
              <a:rPr lang="en-US" sz="1800" dirty="0"/>
              <a:t>trend has </a:t>
            </a:r>
            <a:r>
              <a:rPr lang="en-US" sz="1800" dirty="0" smtClean="0"/>
              <a:t>given </a:t>
            </a:r>
            <a:r>
              <a:rPr lang="en-US" sz="1800" dirty="0"/>
              <a:t>rise to </a:t>
            </a:r>
            <a:r>
              <a:rPr lang="en-US" sz="1800" dirty="0" smtClean="0"/>
              <a:t>: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p</a:t>
            </a:r>
            <a:r>
              <a:rPr lang="en-US" dirty="0" smtClean="0"/>
              <a:t>rocess variations - variations in circuit parameters. 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/>
              <a:t>design time component failures - affect the regularity of the NoC topology.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power constraint </a:t>
            </a:r>
            <a:r>
              <a:rPr lang="en-US" dirty="0" smtClean="0"/>
              <a:t> - limits </a:t>
            </a:r>
            <a:r>
              <a:rPr lang="en-US" dirty="0"/>
              <a:t>on the number </a:t>
            </a:r>
            <a:r>
              <a:rPr lang="en-US" dirty="0" smtClean="0"/>
              <a:t>of active </a:t>
            </a:r>
            <a:r>
              <a:rPr lang="en-US" dirty="0"/>
              <a:t>cores </a:t>
            </a:r>
            <a:r>
              <a:rPr lang="en-US" dirty="0" smtClean="0"/>
              <a:t>on </a:t>
            </a:r>
            <a:r>
              <a:rPr lang="en-US" dirty="0"/>
              <a:t>a </a:t>
            </a:r>
            <a:r>
              <a:rPr lang="en-US" dirty="0" smtClean="0"/>
              <a:t>die.</a:t>
            </a:r>
          </a:p>
          <a:p>
            <a:pPr algn="just"/>
            <a:endParaRPr lang="en-US" dirty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95110" y="5280954"/>
            <a:ext cx="7588236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These effects have a significant impact during early design time exploration.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endParaRPr lang="en-US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79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8347" y="5299480"/>
            <a:ext cx="7511473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HERMES offers </a:t>
            </a:r>
            <a:r>
              <a:rPr lang="en-US" b="1" dirty="0" smtClean="0">
                <a:solidFill>
                  <a:srgbClr val="0070C0"/>
                </a:solidFill>
              </a:rPr>
              <a:t>consistent PPY </a:t>
            </a:r>
            <a:r>
              <a:rPr lang="en-US" b="1" dirty="0">
                <a:solidFill>
                  <a:srgbClr val="0070C0"/>
                </a:solidFill>
              </a:rPr>
              <a:t>figures with increasing system sizes.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97" y="1614487"/>
            <a:ext cx="6356172" cy="33842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2833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18347" y="5281667"/>
            <a:ext cx="7511473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HERMES offers </a:t>
            </a:r>
            <a:r>
              <a:rPr lang="en-US" b="1" dirty="0" smtClean="0">
                <a:solidFill>
                  <a:srgbClr val="0070C0"/>
                </a:solidFill>
              </a:rPr>
              <a:t>steady scaling of PPY figures with </a:t>
            </a:r>
            <a:r>
              <a:rPr lang="en-US" b="1" dirty="0">
                <a:solidFill>
                  <a:srgbClr val="0070C0"/>
                </a:solidFill>
              </a:rPr>
              <a:t>increasing </a:t>
            </a:r>
            <a:r>
              <a:rPr lang="en-US" b="1" dirty="0" smtClean="0">
                <a:solidFill>
                  <a:srgbClr val="0070C0"/>
                </a:solidFill>
              </a:rPr>
              <a:t>fault rates.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63" y="1661000"/>
            <a:ext cx="6365240" cy="34388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0413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RELATED 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PROBLEM STATEMENT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METHODOLOGY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RESULTS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CONCLUSION AND FUTURE WORK</a:t>
            </a:r>
            <a:endParaRPr lang="en-US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00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411950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261223"/>
            <a:ext cx="7511472" cy="5011562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Increasing </a:t>
            </a:r>
            <a:r>
              <a:rPr lang="en-US" dirty="0"/>
              <a:t>impact of </a:t>
            </a:r>
            <a:r>
              <a:rPr lang="en-US" dirty="0">
                <a:solidFill>
                  <a:srgbClr val="C00000"/>
                </a:solidFill>
              </a:rPr>
              <a:t>process variations</a:t>
            </a:r>
            <a:r>
              <a:rPr lang="en-US" dirty="0"/>
              <a:t> in </a:t>
            </a:r>
            <a:r>
              <a:rPr lang="en-US" dirty="0" smtClean="0">
                <a:solidFill>
                  <a:srgbClr val="C00000"/>
                </a:solidFill>
              </a:rPr>
              <a:t>FinFET </a:t>
            </a:r>
            <a:r>
              <a:rPr lang="en-US" dirty="0">
                <a:solidFill>
                  <a:srgbClr val="C00000"/>
                </a:solidFill>
              </a:rPr>
              <a:t>based designs</a:t>
            </a:r>
            <a:r>
              <a:rPr lang="en-US" dirty="0"/>
              <a:t>, </a:t>
            </a:r>
            <a:r>
              <a:rPr lang="en-US" dirty="0" smtClean="0"/>
              <a:t>has placed </a:t>
            </a:r>
            <a:r>
              <a:rPr lang="en-US" dirty="0" smtClean="0">
                <a:solidFill>
                  <a:srgbClr val="0070C0"/>
                </a:solidFill>
              </a:rPr>
              <a:t>increasing importance on modeling process variations </a:t>
            </a:r>
            <a:r>
              <a:rPr lang="en-US" dirty="0" smtClean="0"/>
              <a:t>in application </a:t>
            </a:r>
            <a:r>
              <a:rPr lang="en-US" dirty="0"/>
              <a:t>mapping and routing </a:t>
            </a:r>
            <a:r>
              <a:rPr lang="en-US" dirty="0" smtClean="0"/>
              <a:t>frameworks. 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C00000"/>
                </a:solidFill>
              </a:rPr>
              <a:t>Conventional </a:t>
            </a:r>
            <a:r>
              <a:rPr lang="en-US" dirty="0">
                <a:solidFill>
                  <a:srgbClr val="C00000"/>
                </a:solidFill>
              </a:rPr>
              <a:t>design </a:t>
            </a:r>
            <a:r>
              <a:rPr lang="en-US" dirty="0" smtClean="0">
                <a:solidFill>
                  <a:srgbClr val="C00000"/>
                </a:solidFill>
              </a:rPr>
              <a:t>flows</a:t>
            </a:r>
            <a:r>
              <a:rPr lang="en-US" dirty="0" smtClean="0"/>
              <a:t> without </a:t>
            </a:r>
            <a:r>
              <a:rPr lang="en-US" dirty="0"/>
              <a:t>process variation </a:t>
            </a:r>
            <a:r>
              <a:rPr lang="en-US" dirty="0" smtClean="0"/>
              <a:t>awareness </a:t>
            </a:r>
            <a:r>
              <a:rPr lang="en-US" dirty="0" smtClean="0">
                <a:solidFill>
                  <a:srgbClr val="C00000"/>
                </a:solidFill>
              </a:rPr>
              <a:t>generate </a:t>
            </a:r>
            <a:r>
              <a:rPr lang="en-US" dirty="0">
                <a:solidFill>
                  <a:srgbClr val="C00000"/>
                </a:solidFill>
              </a:rPr>
              <a:t>suboptimal </a:t>
            </a:r>
            <a:r>
              <a:rPr lang="en-US" dirty="0" smtClean="0">
                <a:solidFill>
                  <a:srgbClr val="C00000"/>
                </a:solidFill>
              </a:rPr>
              <a:t>solutions</a:t>
            </a:r>
            <a:r>
              <a:rPr lang="en-US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For the first time, we have incorporated </a:t>
            </a:r>
            <a:r>
              <a:rPr lang="en-US" dirty="0">
                <a:solidFill>
                  <a:srgbClr val="00B050"/>
                </a:solidFill>
              </a:rPr>
              <a:t>process variation aware FinFET based design methodology</a:t>
            </a:r>
            <a:r>
              <a:rPr lang="en-US" dirty="0"/>
              <a:t> into a custom</a:t>
            </a:r>
            <a:r>
              <a:rPr lang="en-US" dirty="0">
                <a:solidFill>
                  <a:srgbClr val="00B050"/>
                </a:solidFill>
              </a:rPr>
              <a:t> mapping and routing framework </a:t>
            </a:r>
            <a:r>
              <a:rPr lang="en-US" dirty="0"/>
              <a:t>for irregular mesh based </a:t>
            </a:r>
            <a:r>
              <a:rPr lang="en-US" dirty="0" smtClean="0"/>
              <a:t>NoCs.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Our framework </a:t>
            </a:r>
            <a:r>
              <a:rPr lang="en-US" dirty="0" smtClean="0"/>
              <a:t>performs </a:t>
            </a:r>
            <a:r>
              <a:rPr lang="en-US" dirty="0"/>
              <a:t>up to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1.32</a:t>
            </a:r>
            <a:r>
              <a:rPr lang="en-US" i="1" dirty="0" smtClean="0">
                <a:solidFill>
                  <a:srgbClr val="00B050"/>
                </a:solidFill>
              </a:rPr>
              <a:t>x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better in </a:t>
            </a:r>
            <a:r>
              <a:rPr lang="en-US" dirty="0" smtClean="0">
                <a:solidFill>
                  <a:srgbClr val="00B050"/>
                </a:solidFill>
              </a:rPr>
              <a:t>energy, 1.29</a:t>
            </a:r>
            <a:r>
              <a:rPr lang="en-US" i="1" dirty="0" smtClean="0">
                <a:solidFill>
                  <a:srgbClr val="00B050"/>
                </a:solidFill>
              </a:rPr>
              <a:t>x </a:t>
            </a:r>
            <a:r>
              <a:rPr lang="en-US" dirty="0" smtClean="0">
                <a:solidFill>
                  <a:srgbClr val="00B050"/>
                </a:solidFill>
              </a:rPr>
              <a:t>in execution time </a:t>
            </a:r>
            <a:r>
              <a:rPr lang="en-US" dirty="0"/>
              <a:t>and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58.44% </a:t>
            </a:r>
            <a:r>
              <a:rPr lang="en-US" dirty="0">
                <a:solidFill>
                  <a:srgbClr val="00B050"/>
                </a:solidFill>
              </a:rPr>
              <a:t>better in PPY</a:t>
            </a:r>
            <a:r>
              <a:rPr lang="en-US" dirty="0"/>
              <a:t> statistics respectively, than other proposed schemes.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85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874" y="1445291"/>
            <a:ext cx="7511472" cy="482749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n-US" dirty="0"/>
              <a:t>There are several </a:t>
            </a:r>
            <a:r>
              <a:rPr lang="en-US" dirty="0" smtClean="0"/>
              <a:t>key extension </a:t>
            </a:r>
            <a:r>
              <a:rPr lang="en-US" dirty="0"/>
              <a:t>areas </a:t>
            </a:r>
            <a:r>
              <a:rPr lang="en-US" dirty="0" smtClean="0"/>
              <a:t>to </a:t>
            </a:r>
            <a:r>
              <a:rPr lang="en-US" dirty="0"/>
              <a:t>our </a:t>
            </a:r>
            <a:r>
              <a:rPr lang="en-US" dirty="0" smtClean="0"/>
              <a:t>work: </a:t>
            </a:r>
            <a:endParaRPr lang="en-US" dirty="0"/>
          </a:p>
          <a:p>
            <a:pPr lvl="0" algn="just">
              <a:lnSpc>
                <a:spcPct val="170000"/>
              </a:lnSpc>
            </a:pPr>
            <a:r>
              <a:rPr lang="en-US" sz="1900" dirty="0"/>
              <a:t>Exploration of our framework for </a:t>
            </a:r>
            <a:r>
              <a:rPr lang="en-US" sz="1900" dirty="0" smtClean="0">
                <a:solidFill>
                  <a:srgbClr val="0070C0"/>
                </a:solidFill>
              </a:rPr>
              <a:t>sub 10 nm </a:t>
            </a:r>
            <a:r>
              <a:rPr lang="en-US" sz="1900" dirty="0">
                <a:solidFill>
                  <a:srgbClr val="0070C0"/>
                </a:solidFill>
              </a:rPr>
              <a:t>FinFET </a:t>
            </a:r>
            <a:r>
              <a:rPr lang="en-US" sz="1900" dirty="0" smtClean="0">
                <a:solidFill>
                  <a:srgbClr val="0070C0"/>
                </a:solidFill>
              </a:rPr>
              <a:t>designs</a:t>
            </a:r>
            <a:r>
              <a:rPr lang="en-US" sz="1900" dirty="0" smtClean="0"/>
              <a:t>.</a:t>
            </a:r>
          </a:p>
          <a:p>
            <a:pPr lvl="0" algn="just">
              <a:lnSpc>
                <a:spcPct val="170000"/>
              </a:lnSpc>
            </a:pPr>
            <a:r>
              <a:rPr lang="en-US" sz="1900" dirty="0" smtClean="0"/>
              <a:t>Exploration of our framework on </a:t>
            </a:r>
            <a:r>
              <a:rPr lang="en-US" sz="1900" dirty="0" smtClean="0">
                <a:solidFill>
                  <a:srgbClr val="0070C0"/>
                </a:solidFill>
              </a:rPr>
              <a:t>NTC </a:t>
            </a:r>
            <a:r>
              <a:rPr lang="en-US" sz="1900" dirty="0">
                <a:solidFill>
                  <a:srgbClr val="0070C0"/>
                </a:solidFill>
              </a:rPr>
              <a:t>based </a:t>
            </a:r>
            <a:r>
              <a:rPr lang="en-US" sz="1900" dirty="0" smtClean="0">
                <a:solidFill>
                  <a:srgbClr val="0070C0"/>
                </a:solidFill>
              </a:rPr>
              <a:t>methodologies</a:t>
            </a:r>
            <a:r>
              <a:rPr lang="en-US" sz="1900" dirty="0" smtClean="0"/>
              <a:t>.</a:t>
            </a:r>
            <a:endParaRPr lang="en-US" sz="1900" dirty="0"/>
          </a:p>
          <a:p>
            <a:pPr lvl="0" algn="just">
              <a:lnSpc>
                <a:spcPct val="170000"/>
              </a:lnSpc>
            </a:pPr>
            <a:r>
              <a:rPr lang="en-US" sz="1900" dirty="0" smtClean="0">
                <a:solidFill>
                  <a:srgbClr val="0070C0"/>
                </a:solidFill>
              </a:rPr>
              <a:t>Effect of random variations</a:t>
            </a:r>
            <a:r>
              <a:rPr lang="en-US" sz="1900" dirty="0" smtClean="0"/>
              <a:t> at very low process geometries. </a:t>
            </a:r>
          </a:p>
          <a:p>
            <a:pPr lvl="0" algn="just">
              <a:lnSpc>
                <a:spcPct val="170000"/>
              </a:lnSpc>
            </a:pPr>
            <a:r>
              <a:rPr lang="en-US" sz="1900" dirty="0" smtClean="0"/>
              <a:t>Addition of </a:t>
            </a:r>
            <a:r>
              <a:rPr lang="en-US" sz="1900" dirty="0" smtClean="0">
                <a:solidFill>
                  <a:srgbClr val="0070C0"/>
                </a:solidFill>
              </a:rPr>
              <a:t>process variation</a:t>
            </a:r>
            <a:r>
              <a:rPr lang="en-US" sz="1900" dirty="0" smtClean="0"/>
              <a:t> model for active </a:t>
            </a:r>
            <a:r>
              <a:rPr lang="en-US" sz="1900" dirty="0" smtClean="0">
                <a:solidFill>
                  <a:srgbClr val="0070C0"/>
                </a:solidFill>
              </a:rPr>
              <a:t>links</a:t>
            </a:r>
            <a:r>
              <a:rPr lang="en-US" sz="1900" dirty="0" smtClean="0"/>
              <a:t>.</a:t>
            </a:r>
          </a:p>
          <a:p>
            <a:pPr lvl="0" algn="just">
              <a:lnSpc>
                <a:spcPct val="170000"/>
              </a:lnSpc>
            </a:pPr>
            <a:r>
              <a:rPr lang="en-US" sz="1900" dirty="0" smtClean="0"/>
              <a:t>Inclusion of </a:t>
            </a:r>
            <a:r>
              <a:rPr lang="en-US" sz="1900" dirty="0">
                <a:solidFill>
                  <a:srgbClr val="0070C0"/>
                </a:solidFill>
              </a:rPr>
              <a:t>multi-application mapping </a:t>
            </a:r>
            <a:r>
              <a:rPr lang="en-US" sz="1900" dirty="0" smtClean="0"/>
              <a:t>on </a:t>
            </a:r>
            <a:r>
              <a:rPr lang="en-US" sz="1900" dirty="0"/>
              <a:t>a</a:t>
            </a:r>
            <a:r>
              <a:rPr lang="en-US" sz="1900" dirty="0">
                <a:solidFill>
                  <a:srgbClr val="0070C0"/>
                </a:solidFill>
              </a:rPr>
              <a:t> heterogeneous NoC </a:t>
            </a:r>
            <a:r>
              <a:rPr lang="en-US" sz="1900" dirty="0" smtClean="0">
                <a:solidFill>
                  <a:srgbClr val="0070C0"/>
                </a:solidFill>
              </a:rPr>
              <a:t>fabric</a:t>
            </a:r>
            <a:r>
              <a:rPr lang="en-US" sz="1900" dirty="0" smtClean="0"/>
              <a:t>.</a:t>
            </a:r>
          </a:p>
          <a:p>
            <a:pPr lvl="0" algn="just">
              <a:lnSpc>
                <a:spcPct val="17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32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RELATED WORK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PROBLEM STATEMENT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METHODOLOGY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RESULTS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CONCLUSION AND FUTURE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68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599" y="2733577"/>
            <a:ext cx="7511473" cy="694900"/>
          </a:xfrm>
        </p:spPr>
        <p:txBody>
          <a:bodyPr/>
          <a:lstStyle/>
          <a:p>
            <a:pPr algn="ctr"/>
            <a:r>
              <a:rPr lang="en-US" dirty="0" smtClean="0"/>
              <a:t>BACKUP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2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49" y="42180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 INTRODUCTION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01" y="1401749"/>
            <a:ext cx="7428571" cy="38044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405061" y="5399751"/>
            <a:ext cx="4133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Intel Technology Roadmap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5962650"/>
            <a:ext cx="6505575" cy="369332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Indicates a clear focus on 3D transistors (FinFETs)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94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96413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8" y="1347394"/>
            <a:ext cx="7045714" cy="37542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405061" y="5314026"/>
            <a:ext cx="4133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Samsung Technology Roadmap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198" y="5895704"/>
            <a:ext cx="6505575" cy="369332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The Galaxy S6 uses first generation FinFET technology  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24321" y="2230552"/>
            <a:ext cx="1266825" cy="369332"/>
          </a:xfrm>
          <a:prstGeom prst="rect">
            <a:avLst/>
          </a:prstGeom>
          <a:ln w="190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Galaxy S6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6065958" y="2427692"/>
            <a:ext cx="263770" cy="316523"/>
          </a:xfrm>
          <a:prstGeom prst="line">
            <a:avLst/>
          </a:prstGeom>
          <a:ln w="19050"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329728" y="2432088"/>
            <a:ext cx="694593" cy="8793"/>
          </a:xfrm>
          <a:prstGeom prst="line">
            <a:avLst/>
          </a:prstGeom>
          <a:ln w="19050"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354" y="1211748"/>
            <a:ext cx="1238250" cy="92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26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41041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59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1873" y="5672897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Expectations </a:t>
            </a:r>
            <a:r>
              <a:rPr lang="en-US" b="1" dirty="0" smtClean="0"/>
              <a:t>meets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Reality</a:t>
            </a:r>
            <a:r>
              <a:rPr lang="en-US" b="1" dirty="0" smtClean="0">
                <a:solidFill>
                  <a:srgbClr val="00B050"/>
                </a:solidFill>
              </a:rPr>
              <a:t>.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73" y="1224199"/>
            <a:ext cx="7398607" cy="402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3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340063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3947379"/>
            <a:ext cx="7511472" cy="207518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dirty="0" smtClean="0"/>
              <a:t>Process variations manifest as :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/>
              <a:t>Core to core (C2C) variations.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/>
              <a:t>Die to Die (D2D) variations.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/>
              <a:t>Wafer to Wafer (W2W) variations.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71873" y="5903453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We only consider C2C and D2D variations in our work.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47" y="1283733"/>
            <a:ext cx="2919397" cy="25821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5295" y="1479176"/>
            <a:ext cx="2589188" cy="20469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202" y="1644442"/>
            <a:ext cx="2838798" cy="179512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3534674" y="1479176"/>
            <a:ext cx="1021990" cy="1334362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3534674" y="2934562"/>
            <a:ext cx="1013526" cy="673124"/>
          </a:xfrm>
          <a:prstGeom prst="straightConnector1">
            <a:avLst/>
          </a:prstGeom>
          <a:ln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06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41041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9811"/>
            <a:ext cx="7511472" cy="4250390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US" dirty="0" smtClean="0"/>
              <a:t>Dark silicon constraints are </a:t>
            </a:r>
            <a:br>
              <a:rPr lang="en-US" dirty="0" smtClean="0"/>
            </a:br>
            <a:r>
              <a:rPr lang="en-US" dirty="0" smtClean="0"/>
              <a:t>enforced by switching off </a:t>
            </a:r>
            <a:br>
              <a:rPr lang="en-US" dirty="0" smtClean="0"/>
            </a:br>
            <a:r>
              <a:rPr lang="en-US" dirty="0" smtClean="0"/>
              <a:t>specific cores (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grey</a:t>
            </a:r>
            <a:r>
              <a:rPr lang="en-US" dirty="0" smtClean="0"/>
              <a:t>) on the die.</a:t>
            </a:r>
          </a:p>
          <a:p>
            <a:pPr algn="just">
              <a:lnSpc>
                <a:spcPct val="160000"/>
              </a:lnSpc>
            </a:pP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Routers connected to cores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 are considered to be on to preserve connectivity in the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 routing framework.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4815" y="1409209"/>
            <a:ext cx="3215005" cy="29785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18347" y="5680201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The power constraint defines the number of cores to be disabled.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88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694900"/>
          </a:xfrm>
        </p:spPr>
        <p:txBody>
          <a:bodyPr/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25388"/>
            <a:ext cx="7511472" cy="4316506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b="1" dirty="0">
                <a:solidFill>
                  <a:srgbClr val="92D050"/>
                </a:solidFill>
                <a:latin typeface="+mj-lt"/>
              </a:rPr>
              <a:t>INTRODUCTION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100" b="1" dirty="0">
                <a:solidFill>
                  <a:srgbClr val="92D050"/>
                </a:solidFill>
                <a:latin typeface="+mj-lt"/>
              </a:rPr>
              <a:t>MOTIVATION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C00000"/>
                </a:solidFill>
                <a:latin typeface="+mj-lt"/>
              </a:rPr>
              <a:t>OVERVIEW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+mj-lt"/>
              </a:rPr>
              <a:t>RELATED WORK</a:t>
            </a:r>
            <a:endParaRPr lang="en-US" b="1" dirty="0" smtClean="0">
              <a:solidFill>
                <a:srgbClr val="FFC000"/>
              </a:solidFill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PROBLEM STATEMENT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METHODOLOGY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RESULTS</a:t>
            </a:r>
            <a:endParaRPr lang="en-US" b="1" dirty="0">
              <a:latin typeface="+mj-lt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+mj-lt"/>
              </a:rPr>
              <a:t>CONCLUSION AND FUTURE WORK</a:t>
            </a:r>
            <a:endParaRPr lang="en-US" b="1" dirty="0"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4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472926"/>
            <a:ext cx="7511473" cy="883158"/>
          </a:xfrm>
        </p:spPr>
        <p:txBody>
          <a:bodyPr/>
          <a:lstStyle/>
          <a:p>
            <a:pPr algn="ctr"/>
            <a:r>
              <a:rPr lang="en-US" dirty="0"/>
              <a:t>Overview - </a:t>
            </a:r>
            <a:r>
              <a:rPr lang="en-US" dirty="0" err="1"/>
              <a:t>FinFETs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503485"/>
            <a:ext cx="7511472" cy="3780691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SG Mode – The front and back gates, having same work functions, are shorted together. 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IG Mode – The back gates are subjected to a reverse bias low voltage to lower the leakage current.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ASG Mode – The front and back gates are shorted like SG mode, but have different work functions.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71873" y="4961010"/>
            <a:ext cx="735794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FinFETs offer shorter delay, higher on vs off state current ratio and much lower leakage.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11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/>
              <a:t>Overview – PROCESS VARIATIONs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573306"/>
            <a:ext cx="7511472" cy="45287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Systematic variations - lithographic constraints and aberrations.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Random variations (line edge roughness) - random statistically fluctuating effects.</a:t>
            </a:r>
            <a:endParaRPr lang="en-US" i="1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The random variation component is expected to have greater impact at very low feature sizes.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1873" y="5063452"/>
            <a:ext cx="735794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For our work, we consider an equal impact of systematic and random variations.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36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overview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8348" y="1573306"/>
                <a:ext cx="7511472" cy="4528754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power modeling of the NoC framework is performed by combined consideration of the compute and NoC components.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equation to model </a:t>
                </a:r>
                <a:r>
                  <a:rPr lang="en-US" dirty="0" smtClean="0">
                    <a:solidFill>
                      <a:srgbClr val="00B050"/>
                    </a:solidFill>
                  </a:rPr>
                  <a:t>power in the NoC fabric</a:t>
                </a:r>
                <a:r>
                  <a:rPr lang="en-US" dirty="0" smtClean="0"/>
                  <a:t> is given by: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𝐶𝑜𝑚𝑏𝑖𝑛𝑒𝑑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𝐶𝑜𝑚𝑝𝑢𝑡𝑒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𝑇𝑜𝑡𝑎𝑙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𝑁𝑜𝐶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  <a:p>
                <a:pPr algn="just">
                  <a:lnSpc>
                    <a:spcPct val="150000"/>
                  </a:lnSpc>
                </a:pPr>
                <a:r>
                  <a:rPr lang="en-US" dirty="0" smtClean="0"/>
                  <a:t>The total power for the compute tiles is the 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combination of the leakage and dynamic power components</a:t>
                </a:r>
                <a:r>
                  <a:rPr lang="en-US" dirty="0" smtClean="0"/>
                  <a:t>.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dirty="0" smtClean="0"/>
                  <a:t>		  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𝑇𝑜𝑡𝑎𝑙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𝐶𝑜𝑚𝑝𝑢𝑡𝑒</m:t>
                        </m:r>
                      </m:sup>
                    </m:sSubSup>
                    <m:r>
                      <a:rPr lang="en-US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limLoc m:val="undOvr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𝐿𝑖</m:t>
                            </m:r>
                          </m:sub>
                        </m:sSub>
                        <m:r>
                          <a:rPr lang="en-US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𝐷𝑖</m:t>
                            </m:r>
                          </m:sub>
                        </m:sSub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8348" y="1573306"/>
                <a:ext cx="7511472" cy="4528754"/>
              </a:xfrm>
              <a:blipFill rotWithShape="0">
                <a:blip r:embed="rId2"/>
                <a:stretch>
                  <a:fillRect l="-325" r="-893" b="-115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0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overview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68215" y="1573306"/>
                <a:ext cx="7957039" cy="4528754"/>
              </a:xfrm>
            </p:spPr>
            <p:txBody>
              <a:bodyPr/>
              <a:lstStyle/>
              <a:p>
                <a:r>
                  <a:rPr lang="en-US" dirty="0"/>
                  <a:t>The 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total </a:t>
                </a:r>
                <a:r>
                  <a:rPr lang="en-US" dirty="0">
                    <a:solidFill>
                      <a:srgbClr val="0070C0"/>
                    </a:solidFill>
                  </a:rPr>
                  <a:t>power for the 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a NoC router and connecting link</a:t>
                </a:r>
                <a:r>
                  <a:rPr lang="en-US" dirty="0" smtClean="0"/>
                  <a:t> is given by:</a:t>
                </a:r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𝑏𝑖𝑡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𝑆𝑤𝑖𝑡𝑐h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𝐵𝑢𝑓𝑓𝑒𝑟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𝑊𝑖𝑟𝑒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𝐿𝑖𝑛𝑘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𝑏𝑖𝑡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𝑆𝑤𝑖𝑡𝑐h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𝐵𝑢𝑓𝑓𝑒𝑟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𝐿𝑖𝑛𝑘</m:t>
                          </m:r>
                        </m:sub>
                      </m:sSub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 smtClean="0"/>
                  <a:t>The </a:t>
                </a:r>
                <a:r>
                  <a:rPr lang="en-US" dirty="0" smtClean="0">
                    <a:solidFill>
                      <a:srgbClr val="0070C0"/>
                    </a:solidFill>
                  </a:rPr>
                  <a:t>total power between two tiles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i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dirty="0" smtClean="0"/>
                  <a:t> for a single bit, is given by:</a:t>
                </a:r>
              </a:p>
              <a:p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𝑏𝑖𝑡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𝑏𝑒𝑡𝑤𝑒𝑒𝑛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𝑎𝑛𝑑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𝑆𝑤𝑖𝑡𝑐h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𝐵𝑢𝑓𝑓𝑒𝑟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∗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𝐿𝑖𝑛𝑘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68215" y="1573306"/>
                <a:ext cx="7957039" cy="4528754"/>
              </a:xfrm>
              <a:blipFill rotWithShape="0">
                <a:blip r:embed="rId2"/>
                <a:stretch>
                  <a:fillRect l="-383" t="-1346" r="-9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01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293197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 - INPUTS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9" y="1176354"/>
            <a:ext cx="7511472" cy="5230383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</a:pPr>
            <a:r>
              <a:rPr lang="en-US" sz="2200" dirty="0" smtClean="0"/>
              <a:t>A </a:t>
            </a:r>
            <a:r>
              <a:rPr lang="en-US" sz="2200" dirty="0">
                <a:solidFill>
                  <a:srgbClr val="0070C0"/>
                </a:solidFill>
              </a:rPr>
              <a:t>2D die </a:t>
            </a:r>
            <a:r>
              <a:rPr lang="en-US" sz="2200" dirty="0"/>
              <a:t>with an </a:t>
            </a:r>
            <a:r>
              <a:rPr lang="en-US" sz="2200" dirty="0" smtClean="0"/>
              <a:t>irregular FinFET based </a:t>
            </a:r>
            <a:r>
              <a:rPr lang="en-US" sz="2200" dirty="0"/>
              <a:t>2D mesh </a:t>
            </a:r>
            <a:r>
              <a:rPr lang="en-US" sz="2200" dirty="0" smtClean="0">
                <a:solidFill>
                  <a:srgbClr val="0070C0"/>
                </a:solidFill>
              </a:rPr>
              <a:t>NoC </a:t>
            </a:r>
            <a:r>
              <a:rPr lang="en-US" sz="2200" i="1" dirty="0" smtClean="0">
                <a:solidFill>
                  <a:srgbClr val="0070C0"/>
                </a:solidFill>
              </a:rPr>
              <a:t>G(T,L) </a:t>
            </a:r>
            <a:r>
              <a:rPr lang="en-US" sz="2200" dirty="0"/>
              <a:t>with</a:t>
            </a:r>
            <a:r>
              <a:rPr lang="en-US" sz="2200" i="1" dirty="0" smtClean="0">
                <a:solidFill>
                  <a:srgbClr val="0070C0"/>
                </a:solidFill>
              </a:rPr>
              <a:t> </a:t>
            </a:r>
            <a:r>
              <a:rPr lang="en-US" sz="2200" i="1" dirty="0">
                <a:solidFill>
                  <a:srgbClr val="0070C0"/>
                </a:solidFill>
              </a:rPr>
              <a:t>T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rgbClr val="0070C0"/>
                </a:solidFill>
              </a:rPr>
              <a:t>tiles </a:t>
            </a:r>
            <a:r>
              <a:rPr lang="en-US" sz="2200" dirty="0" smtClean="0"/>
              <a:t>and </a:t>
            </a:r>
            <a:r>
              <a:rPr lang="en-US" sz="2200" i="1" dirty="0" smtClean="0">
                <a:solidFill>
                  <a:srgbClr val="0070C0"/>
                </a:solidFill>
              </a:rPr>
              <a:t>L </a:t>
            </a:r>
            <a:r>
              <a:rPr lang="en-US" sz="2200" dirty="0" smtClean="0">
                <a:solidFill>
                  <a:srgbClr val="0070C0"/>
                </a:solidFill>
              </a:rPr>
              <a:t>links</a:t>
            </a:r>
            <a:r>
              <a:rPr lang="en-US" sz="2200" dirty="0" smtClean="0"/>
              <a:t>, with a percentage </a:t>
            </a:r>
            <a:r>
              <a:rPr lang="en-US" sz="2200" dirty="0"/>
              <a:t>of </a:t>
            </a:r>
            <a:r>
              <a:rPr lang="en-US" sz="2200" dirty="0" smtClean="0"/>
              <a:t>failed links.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An </a:t>
            </a:r>
            <a:r>
              <a:rPr lang="en-US" sz="2200" dirty="0">
                <a:solidFill>
                  <a:srgbClr val="0070C0"/>
                </a:solidFill>
              </a:rPr>
              <a:t>application core graph </a:t>
            </a:r>
            <a:r>
              <a:rPr lang="en-US" sz="2200" i="1" dirty="0" smtClean="0">
                <a:solidFill>
                  <a:srgbClr val="0070C0"/>
                </a:solidFill>
              </a:rPr>
              <a:t>G(V,E)</a:t>
            </a:r>
            <a:r>
              <a:rPr lang="en-US" sz="2200" dirty="0" smtClean="0"/>
              <a:t> with </a:t>
            </a:r>
            <a:r>
              <a:rPr lang="en-US" sz="2200" i="1" dirty="0" smtClean="0">
                <a:solidFill>
                  <a:srgbClr val="0070C0"/>
                </a:solidFill>
              </a:rPr>
              <a:t>V</a:t>
            </a:r>
            <a:r>
              <a:rPr lang="en-US" sz="2200" dirty="0" smtClean="0">
                <a:solidFill>
                  <a:srgbClr val="0070C0"/>
                </a:solidFill>
              </a:rPr>
              <a:t> </a:t>
            </a:r>
            <a:r>
              <a:rPr lang="en-US" sz="2200" dirty="0" smtClean="0"/>
              <a:t>homogenous cores</a:t>
            </a:r>
            <a:r>
              <a:rPr lang="en-US" sz="2200" dirty="0"/>
              <a:t> </a:t>
            </a:r>
            <a:r>
              <a:rPr lang="en-US" sz="2200" dirty="0" smtClean="0"/>
              <a:t>and </a:t>
            </a:r>
            <a:r>
              <a:rPr lang="en-US" sz="2200" i="1" dirty="0" smtClean="0">
                <a:solidFill>
                  <a:srgbClr val="0070C0"/>
                </a:solidFill>
              </a:rPr>
              <a:t>E </a:t>
            </a:r>
            <a:r>
              <a:rPr lang="en-US" sz="2200" dirty="0" smtClean="0"/>
              <a:t>communication </a:t>
            </a:r>
            <a:r>
              <a:rPr lang="en-US" sz="2200" dirty="0"/>
              <a:t>volumes </a:t>
            </a:r>
            <a:r>
              <a:rPr lang="en-US" sz="2200" dirty="0" smtClean="0"/>
              <a:t>between cores.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 </a:t>
            </a:r>
            <a:r>
              <a:rPr lang="en-US" sz="2200" dirty="0">
                <a:solidFill>
                  <a:srgbClr val="0070C0"/>
                </a:solidFill>
              </a:rPr>
              <a:t>power map </a:t>
            </a:r>
            <a:r>
              <a:rPr lang="en-US" sz="2200" dirty="0" smtClean="0"/>
              <a:t>for </a:t>
            </a:r>
            <a:r>
              <a:rPr lang="en-US" sz="2200" dirty="0"/>
              <a:t>the </a:t>
            </a:r>
            <a:r>
              <a:rPr lang="en-US" sz="2200" dirty="0">
                <a:solidFill>
                  <a:srgbClr val="0070C0"/>
                </a:solidFill>
              </a:rPr>
              <a:t>die components</a:t>
            </a:r>
            <a:r>
              <a:rPr lang="en-US" sz="2200" i="1" dirty="0"/>
              <a:t>, </a:t>
            </a:r>
            <a:r>
              <a:rPr lang="en-US" sz="2200" dirty="0"/>
              <a:t>constituting the</a:t>
            </a:r>
            <a:r>
              <a:rPr lang="en-US" sz="2200" i="1" dirty="0"/>
              <a:t> </a:t>
            </a:r>
            <a:r>
              <a:rPr lang="en-US" sz="2200" dirty="0"/>
              <a:t>overall distribution modeling WID (within-die) </a:t>
            </a:r>
            <a:r>
              <a:rPr lang="en-US" sz="2200" dirty="0" smtClean="0"/>
              <a:t>variations.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 </a:t>
            </a:r>
            <a:r>
              <a:rPr lang="en-US" sz="2200" dirty="0">
                <a:solidFill>
                  <a:srgbClr val="0070C0"/>
                </a:solidFill>
              </a:rPr>
              <a:t>set of rated core frequencies </a:t>
            </a:r>
            <a:r>
              <a:rPr lang="en-US" sz="2200" i="1" dirty="0">
                <a:solidFill>
                  <a:srgbClr val="0070C0"/>
                </a:solidFill>
              </a:rPr>
              <a:t>f</a:t>
            </a:r>
            <a:r>
              <a:rPr lang="en-US" sz="2200" dirty="0" smtClean="0"/>
              <a:t>,, </a:t>
            </a:r>
            <a:r>
              <a:rPr lang="en-US" sz="2200" dirty="0"/>
              <a:t>for the compute cores </a:t>
            </a:r>
            <a:r>
              <a:rPr lang="en-US" sz="2200" i="1" dirty="0" smtClean="0"/>
              <a:t>V</a:t>
            </a:r>
            <a:r>
              <a:rPr lang="en-US" sz="22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2200" dirty="0"/>
              <a:t>A </a:t>
            </a:r>
            <a:r>
              <a:rPr lang="en-US" sz="2200" dirty="0">
                <a:solidFill>
                  <a:srgbClr val="0070C0"/>
                </a:solidFill>
              </a:rPr>
              <a:t>set of link bandwidth values </a:t>
            </a:r>
            <a:r>
              <a:rPr lang="en-US" sz="2200" dirty="0" smtClean="0"/>
              <a:t>for </a:t>
            </a:r>
            <a:r>
              <a:rPr lang="en-US" sz="2200" dirty="0"/>
              <a:t>the given </a:t>
            </a:r>
            <a:r>
              <a:rPr lang="en-US" sz="2200" dirty="0" smtClean="0">
                <a:solidFill>
                  <a:srgbClr val="0070C0"/>
                </a:solidFill>
              </a:rPr>
              <a:t>set of active </a:t>
            </a:r>
            <a:r>
              <a:rPr lang="en-US" sz="2200" i="1" dirty="0">
                <a:solidFill>
                  <a:srgbClr val="0070C0"/>
                </a:solidFill>
              </a:rPr>
              <a:t>L</a:t>
            </a:r>
            <a:r>
              <a:rPr lang="en-US" sz="2200" dirty="0">
                <a:solidFill>
                  <a:srgbClr val="0070C0"/>
                </a:solidFill>
              </a:rPr>
              <a:t> links</a:t>
            </a:r>
            <a:r>
              <a:rPr lang="en-US" sz="2200" dirty="0"/>
              <a:t>. </a:t>
            </a:r>
            <a:endParaRPr lang="en-US" sz="2200" dirty="0" smtClean="0"/>
          </a:p>
          <a:p>
            <a:pPr algn="just">
              <a:lnSpc>
                <a:spcPct val="150000"/>
              </a:lnSpc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3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032" y="494759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503485" y="1479176"/>
          <a:ext cx="6154615" cy="3914140"/>
        </p:xfrm>
        <a:graphic>
          <a:graphicData uri="http://schemas.openxmlformats.org/drawingml/2006/table">
            <a:tbl>
              <a:tblPr firstRow="1" firstCol="1" bandRow="1">
                <a:tableStyleId>{7E9639D4-E3E2-4D34-9284-5A2195B3D0D7}</a:tableStyleId>
              </a:tblPr>
              <a:tblGrid>
                <a:gridCol w="6154615"/>
              </a:tblGrid>
              <a:tr h="1574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8069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inputs: </a:t>
                      </a:r>
                      <a:r>
                        <a:rPr lang="en-US" sz="1200" i="1" dirty="0">
                          <a:effectLst/>
                        </a:rPr>
                        <a:t>set of core tile mappings with communication power values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1: Generate initial random population P of individuals of size N, set crossover and mutation probabilities P</a:t>
                      </a:r>
                      <a:r>
                        <a:rPr lang="en-US" sz="1200" baseline="-25000" dirty="0">
                          <a:effectLst/>
                        </a:rPr>
                        <a:t>c</a:t>
                      </a:r>
                      <a:r>
                        <a:rPr lang="en-US" sz="1200" dirty="0">
                          <a:effectLst/>
                        </a:rPr>
                        <a:t> and P</a:t>
                      </a:r>
                      <a:r>
                        <a:rPr lang="en-US" sz="1200" baseline="-25000" dirty="0">
                          <a:effectLst/>
                        </a:rPr>
                        <a:t>m</a:t>
                      </a:r>
                      <a:r>
                        <a:rPr lang="en-US" sz="1200" dirty="0">
                          <a:effectLst/>
                        </a:rPr>
                        <a:t> and an initial prime number p for hash generation.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2: Evaluate the cost of the individuals for every communicating core-tile pair and store the initial best mapping.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3: for number of generations &lt; max_generations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4:    while size of new population P’ &lt; N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5:        Select two members from P using tournament selection.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6:        if (P</a:t>
                      </a:r>
                      <a:r>
                        <a:rPr lang="en-US" sz="1200" baseline="-25000" dirty="0">
                          <a:effectLst/>
                        </a:rPr>
                        <a:t>Xover</a:t>
                      </a:r>
                      <a:r>
                        <a:rPr lang="en-US" sz="1200" dirty="0">
                          <a:effectLst/>
                        </a:rPr>
                        <a:t> &gt; P</a:t>
                      </a:r>
                      <a:r>
                        <a:rPr lang="en-US" sz="1200" baseline="-25000" dirty="0">
                          <a:effectLst/>
                        </a:rPr>
                        <a:t>c</a:t>
                      </a:r>
                      <a:r>
                        <a:rPr lang="en-US" sz="1200" dirty="0">
                          <a:effectLst/>
                        </a:rPr>
                        <a:t>), perform two point crossover for the members.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7:        if (P</a:t>
                      </a:r>
                      <a:r>
                        <a:rPr lang="en-US" sz="1200" baseline="-25000" dirty="0">
                          <a:effectLst/>
                        </a:rPr>
                        <a:t>Mutation</a:t>
                      </a:r>
                      <a:r>
                        <a:rPr lang="en-US" sz="1200" dirty="0">
                          <a:effectLst/>
                        </a:rPr>
                        <a:t> &gt; P</a:t>
                      </a:r>
                      <a:r>
                        <a:rPr lang="en-US" sz="1200" baseline="-25000" dirty="0">
                          <a:effectLst/>
                        </a:rPr>
                        <a:t>m</a:t>
                      </a:r>
                      <a:r>
                        <a:rPr lang="en-US" sz="1200" dirty="0">
                          <a:effectLst/>
                        </a:rPr>
                        <a:t>), perform random swap on the new members.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8:        Generate hash values using p for new members and add to P’,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       if there are no duplicates and update the best mapping.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9:     end while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10:  end for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11: Evaluate and return the best mapping.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output : </a:t>
                      </a:r>
                      <a:r>
                        <a:rPr lang="en-US" sz="1200" i="1" dirty="0">
                          <a:effectLst/>
                        </a:rPr>
                        <a:t>core tile mapping with minimum communication power</a:t>
                      </a:r>
                      <a:endParaRPr lang="en-US" sz="120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67</a:t>
            </a:fld>
            <a:endParaRPr lang="en-US"/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824767" y="5595835"/>
            <a:ext cx="751205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/>
              <a:t>CUSTOM GENETIC ALGORITHM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88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3538989"/>
            <a:ext cx="7511472" cy="205291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The crossover operation for GA is performed as a integral step in the creation of the child genes.</a:t>
            </a:r>
          </a:p>
          <a:p>
            <a:pPr algn="just">
              <a:lnSpc>
                <a:spcPct val="150000"/>
              </a:lnSpc>
            </a:pPr>
            <a:r>
              <a:rPr lang="en-US" sz="1800" dirty="0" smtClean="0"/>
              <a:t>The conventional crossover selects crossover points and switches the values, between the points, for the parent genes.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68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896" y="1564514"/>
            <a:ext cx="6524374" cy="1591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17048" y="5605126"/>
            <a:ext cx="8114069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Conventional crossover produces illegal mappings for ordered genes.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69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832" y="1479176"/>
            <a:ext cx="3686810" cy="36169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Content Placeholder 6"/>
          <p:cNvSpPr txBox="1">
            <a:spLocks/>
          </p:cNvSpPr>
          <p:nvPr/>
        </p:nvSpPr>
        <p:spPr>
          <a:xfrm>
            <a:off x="818347" y="5315128"/>
            <a:ext cx="751205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itchFamily="2" charset="2"/>
              <a:buNone/>
            </a:pPr>
            <a:r>
              <a:rPr lang="en-US" dirty="0" smtClean="0"/>
              <a:t>PMX CROSSOVER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18347" y="5794628"/>
            <a:ext cx="7511473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B050"/>
                </a:solidFill>
              </a:rPr>
              <a:t>PMX Crossover preserves the order of the child genes.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750537" y="2127737"/>
            <a:ext cx="1735863" cy="1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13" idx="1"/>
          </p:cNvCxnSpPr>
          <p:nvPr/>
        </p:nvCxnSpPr>
        <p:spPr>
          <a:xfrm flipH="1" flipV="1">
            <a:off x="3750538" y="4574932"/>
            <a:ext cx="1735862" cy="766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486400" y="1939678"/>
            <a:ext cx="299694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Crossover Points Selection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486400" y="4391032"/>
            <a:ext cx="2123961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Final Child Genes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282722" y="3191099"/>
            <a:ext cx="1327639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PMX Logic</a:t>
            </a:r>
            <a:endParaRPr lang="en-US" dirty="0"/>
          </a:p>
        </p:txBody>
      </p:sp>
      <p:cxnSp>
        <p:nvCxnSpPr>
          <p:cNvPr id="29" name="Elbow Connector 28"/>
          <p:cNvCxnSpPr>
            <a:stCxn id="16" idx="1"/>
          </p:cNvCxnSpPr>
          <p:nvPr/>
        </p:nvCxnSpPr>
        <p:spPr>
          <a:xfrm rot="10800000">
            <a:off x="4976446" y="3191099"/>
            <a:ext cx="1306276" cy="184666"/>
          </a:xfrm>
          <a:prstGeom prst="bentConnector3">
            <a:avLst>
              <a:gd name="adj1" fmla="val 50000"/>
            </a:avLst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 rot="10800000" flipV="1">
            <a:off x="4976449" y="3375765"/>
            <a:ext cx="715679" cy="184665"/>
          </a:xfrm>
          <a:prstGeom prst="bentConnector3">
            <a:avLst>
              <a:gd name="adj1" fmla="val 8230"/>
            </a:avLst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16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41041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224199"/>
            <a:ext cx="7511472" cy="4877861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Increasing number of cores on a die lead to the “</a:t>
            </a:r>
            <a:r>
              <a:rPr lang="en-US" b="1" dirty="0" smtClean="0">
                <a:solidFill>
                  <a:srgbClr val="C00000"/>
                </a:solidFill>
              </a:rPr>
              <a:t>power wall</a:t>
            </a:r>
            <a:r>
              <a:rPr lang="en-US" dirty="0"/>
              <a:t>” - power budget </a:t>
            </a:r>
            <a:r>
              <a:rPr lang="en-US" dirty="0" smtClean="0"/>
              <a:t>for </a:t>
            </a:r>
            <a:r>
              <a:rPr lang="en-US" dirty="0"/>
              <a:t>a die.</a:t>
            </a:r>
            <a:endParaRPr 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Defines the number of cores that can be turned on simultaneously on a die.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Downscaling threshold voltage - exponentially increases leakage, causing to larger sections of the die to be powered down.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1873" y="5070068"/>
            <a:ext cx="7357947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Projections indicate approximately 50% of the chip will need to be turned off at 8 nm.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98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 – </a:t>
            </a:r>
            <a:r>
              <a:rPr lang="en-US" smtClean="0"/>
              <a:t>SIMULATIOn </a:t>
            </a:r>
            <a:r>
              <a:rPr lang="en-US" dirty="0" smtClean="0"/>
              <a:t>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79175"/>
            <a:ext cx="7511472" cy="4728193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</a:pPr>
            <a:r>
              <a:rPr lang="en-US" sz="1900" dirty="0" smtClean="0"/>
              <a:t>We </a:t>
            </a:r>
            <a:r>
              <a:rPr lang="en-US" sz="1900" dirty="0"/>
              <a:t>use </a:t>
            </a:r>
            <a:r>
              <a:rPr lang="en-US" sz="1900" dirty="0" smtClean="0"/>
              <a:t>the single core, superscalar, out-of-order </a:t>
            </a:r>
            <a:r>
              <a:rPr lang="en-US" sz="1900" dirty="0">
                <a:solidFill>
                  <a:srgbClr val="0070C0"/>
                </a:solidFill>
              </a:rPr>
              <a:t>ALPHA processor</a:t>
            </a:r>
            <a:r>
              <a:rPr lang="en-US" sz="1900" dirty="0"/>
              <a:t> from McPAT-PVT, modeled </a:t>
            </a:r>
            <a:r>
              <a:rPr lang="en-US" sz="1900" dirty="0">
                <a:solidFill>
                  <a:srgbClr val="0070C0"/>
                </a:solidFill>
              </a:rPr>
              <a:t>using a 22 nm </a:t>
            </a:r>
            <a:r>
              <a:rPr lang="en-US" sz="1900" dirty="0" smtClean="0">
                <a:solidFill>
                  <a:srgbClr val="0070C0"/>
                </a:solidFill>
              </a:rPr>
              <a:t>ASG FinFET </a:t>
            </a:r>
            <a:r>
              <a:rPr lang="en-US" sz="1900" dirty="0">
                <a:solidFill>
                  <a:srgbClr val="0070C0"/>
                </a:solidFill>
              </a:rPr>
              <a:t>model, with a core frequency of 1.2 GHz</a:t>
            </a:r>
            <a:r>
              <a:rPr lang="en-US" sz="1900" dirty="0"/>
              <a:t>, for the compute cores</a:t>
            </a:r>
            <a:r>
              <a:rPr lang="en-US" sz="19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1900" dirty="0" smtClean="0"/>
              <a:t>The CPU has </a:t>
            </a:r>
            <a:r>
              <a:rPr lang="en-US" sz="1900" dirty="0"/>
              <a:t>4 ALUs and 1 FPU per </a:t>
            </a:r>
            <a:r>
              <a:rPr lang="en-US" sz="1900" dirty="0" smtClean="0"/>
              <a:t>core</a:t>
            </a:r>
            <a:r>
              <a:rPr lang="en-US" sz="1900" dirty="0"/>
              <a:t>.</a:t>
            </a:r>
            <a:r>
              <a:rPr lang="en-US" sz="1900" dirty="0" smtClean="0"/>
              <a:t> </a:t>
            </a:r>
          </a:p>
          <a:p>
            <a:pPr algn="just">
              <a:lnSpc>
                <a:spcPct val="150000"/>
              </a:lnSpc>
            </a:pPr>
            <a:r>
              <a:rPr lang="en-US" sz="1900" dirty="0" smtClean="0"/>
              <a:t>The </a:t>
            </a:r>
            <a:r>
              <a:rPr lang="en-US" sz="1900" dirty="0"/>
              <a:t>L1 instruction and data cache capacities are 64 bits with the L2 cache capacity set to 1.75 MB. The cache is configured with a block size of 16 bytes, associativity as 8, access model as UCA and MOESI coherence protocol. </a:t>
            </a:r>
            <a:endParaRPr lang="en-US" sz="1900" dirty="0" smtClean="0"/>
          </a:p>
          <a:p>
            <a:pPr algn="just">
              <a:lnSpc>
                <a:spcPct val="150000"/>
              </a:lnSpc>
            </a:pPr>
            <a:r>
              <a:rPr lang="en-US" sz="1900" dirty="0" smtClean="0"/>
              <a:t>The </a:t>
            </a:r>
            <a:r>
              <a:rPr lang="en-US" sz="1900" dirty="0">
                <a:solidFill>
                  <a:srgbClr val="0070C0"/>
                </a:solidFill>
              </a:rPr>
              <a:t>link power figures</a:t>
            </a:r>
            <a:r>
              <a:rPr lang="en-US" sz="1900" dirty="0"/>
              <a:t> are generated using </a:t>
            </a:r>
            <a:r>
              <a:rPr lang="en-US" sz="1900" dirty="0" smtClean="0">
                <a:solidFill>
                  <a:srgbClr val="0070C0"/>
                </a:solidFill>
              </a:rPr>
              <a:t>DSENT</a:t>
            </a:r>
            <a:r>
              <a:rPr lang="en-US" sz="1900" dirty="0" smtClean="0"/>
              <a:t> </a:t>
            </a:r>
            <a:r>
              <a:rPr lang="en-US" sz="1900" dirty="0"/>
              <a:t>for the 22 nm technology node for a </a:t>
            </a:r>
            <a:r>
              <a:rPr lang="en-US" sz="1900" dirty="0">
                <a:solidFill>
                  <a:srgbClr val="0070C0"/>
                </a:solidFill>
              </a:rPr>
              <a:t>frequency of 1.2 GHz, with </a:t>
            </a:r>
            <a:r>
              <a:rPr lang="en-US" sz="1900" dirty="0" smtClean="0">
                <a:solidFill>
                  <a:srgbClr val="0070C0"/>
                </a:solidFill>
              </a:rPr>
              <a:t>64 </a:t>
            </a:r>
            <a:r>
              <a:rPr lang="en-US" sz="1900" dirty="0">
                <a:solidFill>
                  <a:srgbClr val="0070C0"/>
                </a:solidFill>
              </a:rPr>
              <a:t>bit data width and a link length of 1 mm</a:t>
            </a:r>
            <a:r>
              <a:rPr lang="en-US" sz="19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1900" dirty="0"/>
              <a:t>The </a:t>
            </a:r>
            <a:r>
              <a:rPr lang="en-US" sz="1900" dirty="0">
                <a:solidFill>
                  <a:srgbClr val="C00000"/>
                </a:solidFill>
              </a:rPr>
              <a:t>router buffers </a:t>
            </a:r>
            <a:r>
              <a:rPr lang="en-US" sz="1900" dirty="0"/>
              <a:t>are assumed to have a </a:t>
            </a:r>
            <a:r>
              <a:rPr lang="en-US" sz="1900" dirty="0">
                <a:solidFill>
                  <a:srgbClr val="C00000"/>
                </a:solidFill>
              </a:rPr>
              <a:t>capacity of up to 48 flits, with each flit size being </a:t>
            </a:r>
            <a:r>
              <a:rPr lang="en-US" sz="1900" dirty="0" smtClean="0">
                <a:solidFill>
                  <a:srgbClr val="C00000"/>
                </a:solidFill>
              </a:rPr>
              <a:t>64 </a:t>
            </a:r>
            <a:r>
              <a:rPr lang="en-US" sz="1900" dirty="0">
                <a:solidFill>
                  <a:srgbClr val="C00000"/>
                </a:solidFill>
              </a:rPr>
              <a:t>bits</a:t>
            </a:r>
            <a:r>
              <a:rPr lang="en-US" sz="1900" dirty="0"/>
              <a:t>.</a:t>
            </a:r>
            <a:endParaRPr lang="en-US" sz="1900" dirty="0" smtClean="0"/>
          </a:p>
          <a:p>
            <a:pPr algn="just">
              <a:lnSpc>
                <a:spcPct val="150000"/>
              </a:lnSpc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3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Results – SIMULATION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479175"/>
            <a:ext cx="7511472" cy="472819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 smtClean="0"/>
              <a:t>The </a:t>
            </a:r>
            <a:r>
              <a:rPr lang="en-US" sz="1800" dirty="0"/>
              <a:t>link bandwidth constraints are empirically set at </a:t>
            </a:r>
            <a:endParaRPr lang="en-US" sz="1800" dirty="0" smtClean="0"/>
          </a:p>
          <a:p>
            <a:pPr lvl="1" algn="just">
              <a:lnSpc>
                <a:spcPct val="150000"/>
              </a:lnSpc>
            </a:pPr>
            <a:r>
              <a:rPr lang="en-US" sz="1600" dirty="0" smtClean="0"/>
              <a:t>47 </a:t>
            </a:r>
            <a:r>
              <a:rPr lang="en-US" sz="1600" dirty="0"/>
              <a:t>MBps for </a:t>
            </a:r>
            <a:r>
              <a:rPr lang="en-US" sz="1600" i="1" dirty="0"/>
              <a:t>cholesky_100 </a:t>
            </a:r>
            <a:r>
              <a:rPr lang="en-US" sz="1600" dirty="0"/>
              <a:t>and </a:t>
            </a:r>
            <a:r>
              <a:rPr lang="en-US" sz="1600" i="1" dirty="0" smtClean="0"/>
              <a:t>ocean_100</a:t>
            </a:r>
            <a:r>
              <a:rPr lang="en-US" sz="1600" dirty="0" smtClean="0"/>
              <a:t> </a:t>
            </a:r>
          </a:p>
          <a:p>
            <a:pPr lvl="1" algn="just">
              <a:lnSpc>
                <a:spcPct val="150000"/>
              </a:lnSpc>
            </a:pPr>
            <a:r>
              <a:rPr lang="en-US" sz="1600" dirty="0" smtClean="0"/>
              <a:t>12.5 </a:t>
            </a:r>
            <a:r>
              <a:rPr lang="en-US" sz="1600" dirty="0"/>
              <a:t>MBps for </a:t>
            </a:r>
            <a:r>
              <a:rPr lang="en-US" sz="1600" i="1" dirty="0"/>
              <a:t>blackscholes_100 </a:t>
            </a:r>
            <a:r>
              <a:rPr lang="en-US" sz="1600" dirty="0"/>
              <a:t>and </a:t>
            </a:r>
            <a:r>
              <a:rPr lang="en-US" sz="1600" i="1" dirty="0" smtClean="0"/>
              <a:t>fluidanimate_100</a:t>
            </a:r>
            <a:endParaRPr lang="en-US" sz="1600" dirty="0" smtClean="0"/>
          </a:p>
          <a:p>
            <a:pPr lvl="1" algn="just">
              <a:lnSpc>
                <a:spcPct val="150000"/>
              </a:lnSpc>
            </a:pPr>
            <a:r>
              <a:rPr lang="en-US" sz="1600" dirty="0" smtClean="0"/>
              <a:t>160 </a:t>
            </a:r>
            <a:r>
              <a:rPr lang="en-US" sz="1600" dirty="0"/>
              <a:t>MBps for </a:t>
            </a:r>
            <a:r>
              <a:rPr lang="en-US" sz="1600" i="1" dirty="0" smtClean="0"/>
              <a:t>dedup_100</a:t>
            </a:r>
            <a:endParaRPr lang="en-US" sz="1600" dirty="0" smtClean="0"/>
          </a:p>
          <a:p>
            <a:pPr lvl="1" algn="just">
              <a:lnSpc>
                <a:spcPct val="150000"/>
              </a:lnSpc>
            </a:pPr>
            <a:r>
              <a:rPr lang="en-US" sz="1600" dirty="0" smtClean="0"/>
              <a:t>134 </a:t>
            </a:r>
            <a:r>
              <a:rPr lang="en-US" sz="1600" dirty="0"/>
              <a:t>MBps for </a:t>
            </a:r>
            <a:r>
              <a:rPr lang="en-US" sz="1600" i="1" dirty="0" smtClean="0"/>
              <a:t>lu_100</a:t>
            </a:r>
            <a:endParaRPr lang="en-US" sz="1600" dirty="0" smtClean="0"/>
          </a:p>
          <a:p>
            <a:pPr lvl="1" algn="just">
              <a:lnSpc>
                <a:spcPct val="150000"/>
              </a:lnSpc>
            </a:pPr>
            <a:r>
              <a:rPr lang="en-US" sz="1600" dirty="0" smtClean="0"/>
              <a:t>155 </a:t>
            </a:r>
            <a:r>
              <a:rPr lang="en-US" sz="1600" dirty="0"/>
              <a:t>MBps for </a:t>
            </a:r>
            <a:r>
              <a:rPr lang="en-US" sz="1600" i="1" dirty="0" smtClean="0"/>
              <a:t>canneal_100</a:t>
            </a:r>
            <a:endParaRPr lang="en-US" sz="1600" dirty="0" smtClean="0"/>
          </a:p>
          <a:p>
            <a:pPr lvl="1" algn="just">
              <a:lnSpc>
                <a:spcPct val="150000"/>
              </a:lnSpc>
            </a:pPr>
            <a:r>
              <a:rPr lang="en-US" sz="1600" dirty="0" smtClean="0"/>
              <a:t>136 </a:t>
            </a:r>
            <a:r>
              <a:rPr lang="en-US" sz="1600" dirty="0"/>
              <a:t>MBps for </a:t>
            </a:r>
            <a:r>
              <a:rPr lang="en-US" sz="1600" i="1" dirty="0" smtClean="0"/>
              <a:t>fft_100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5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41041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48" y="1224199"/>
            <a:ext cx="7511472" cy="479200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 smtClean="0"/>
              <a:t>Manufacturing defects induce failed links between cores, leading to an irregular topology.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Routing algorithms for regular topologies - not applicable in this scenario.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Selection of a topology agnostic routing algorithm is needed to ensure :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</a:rPr>
              <a:t>Connectivity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</a:rPr>
              <a:t>Deadlock freedom</a:t>
            </a:r>
          </a:p>
          <a:p>
            <a:pPr lvl="1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</a:rPr>
              <a:t>Path diversity and selection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4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8" y="344627"/>
            <a:ext cx="7511473" cy="883158"/>
          </a:xfrm>
        </p:spPr>
        <p:txBody>
          <a:bodyPr/>
          <a:lstStyle/>
          <a:p>
            <a:pPr algn="ctr"/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B6B9C-6674-49D2-BB1F-E5C9B86667F3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375" y="1333292"/>
            <a:ext cx="3894374" cy="35124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2569" y="5258506"/>
            <a:ext cx="6827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ILLUSTRATION OF A NoC WITH PROCESS VARIATIONS, DARK SILICON CONSTRAINTS AND FAILED LINKS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39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5068</TotalTime>
  <Words>3324</Words>
  <Application>Microsoft Office PowerPoint</Application>
  <PresentationFormat>On-screen Show (4:3)</PresentationFormat>
  <Paragraphs>589</Paragraphs>
  <Slides>71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9" baseType="lpstr">
      <vt:lpstr>Arial</vt:lpstr>
      <vt:lpstr>Calibri</vt:lpstr>
      <vt:lpstr>Cambria Math</vt:lpstr>
      <vt:lpstr>Rockwell</vt:lpstr>
      <vt:lpstr>Rockwell Condensed</vt:lpstr>
      <vt:lpstr>Times New Roman</vt:lpstr>
      <vt:lpstr>Wingdings</vt:lpstr>
      <vt:lpstr>Wood Type</vt:lpstr>
      <vt:lpstr>AN INTEGRATED VARIATION-AWARE MAPPING FRAMEWORK FOR FINFET BASED IRREGULAR 2D MPSOCs IN THE DARK SILICON ERA </vt:lpstr>
      <vt:lpstr>OUTLINE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OUTLINE</vt:lpstr>
      <vt:lpstr>MOTIVATION</vt:lpstr>
      <vt:lpstr>PowerPoint Presentation</vt:lpstr>
      <vt:lpstr>OUTLINE</vt:lpstr>
      <vt:lpstr>Overview – FinFET</vt:lpstr>
      <vt:lpstr>Overview – PROCESS VARIATIONs</vt:lpstr>
      <vt:lpstr>Overview - FinCANON</vt:lpstr>
      <vt:lpstr>Overview – McPAT-PVT</vt:lpstr>
      <vt:lpstr>PowerPoint Presentation</vt:lpstr>
      <vt:lpstr>Overview – POWER MODELING</vt:lpstr>
      <vt:lpstr>Overview - PPY</vt:lpstr>
      <vt:lpstr>OUTLINE</vt:lpstr>
      <vt:lpstr>RELATED WORK</vt:lpstr>
      <vt:lpstr>RELATED WORK</vt:lpstr>
      <vt:lpstr>RELATED WORK</vt:lpstr>
      <vt:lpstr>RELATED WORK</vt:lpstr>
      <vt:lpstr>RELATED WORK</vt:lpstr>
      <vt:lpstr>OUTLINE</vt:lpstr>
      <vt:lpstr>PROBLEM STATEMENT</vt:lpstr>
      <vt:lpstr>OUTLINE</vt:lpstr>
      <vt:lpstr>METHODOLOGY - FLOW</vt:lpstr>
      <vt:lpstr>METHODOLOGY</vt:lpstr>
      <vt:lpstr>METHODOLOGY</vt:lpstr>
      <vt:lpstr>METHODOLOGY</vt:lpstr>
      <vt:lpstr>METHODOLOGY</vt:lpstr>
      <vt:lpstr>METHODOLOGY</vt:lpstr>
      <vt:lpstr>METHODOLOGY</vt:lpstr>
      <vt:lpstr>OUTLINE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results</vt:lpstr>
      <vt:lpstr>OUTLINE</vt:lpstr>
      <vt:lpstr>CONCLUSION</vt:lpstr>
      <vt:lpstr>FUTURE WORK</vt:lpstr>
      <vt:lpstr>OUTLINE</vt:lpstr>
      <vt:lpstr>BACKUP SLIDES</vt:lpstr>
      <vt:lpstr> INTRODUCTION</vt:lpstr>
      <vt:lpstr>INTRODUCTION</vt:lpstr>
      <vt:lpstr>INTRODUCTION</vt:lpstr>
      <vt:lpstr>INTRODUCTION</vt:lpstr>
      <vt:lpstr>OUTLINE</vt:lpstr>
      <vt:lpstr>Overview - FinFETs</vt:lpstr>
      <vt:lpstr>Overview – PROCESS VARIATIONs</vt:lpstr>
      <vt:lpstr>overview</vt:lpstr>
      <vt:lpstr>overview</vt:lpstr>
      <vt:lpstr>METHODOLOGY - INPUTS</vt:lpstr>
      <vt:lpstr>METHODOLOGY</vt:lpstr>
      <vt:lpstr>METHODOLOGY</vt:lpstr>
      <vt:lpstr>METHODOLOGY</vt:lpstr>
      <vt:lpstr>Results – SIMULATIOn DETAILS</vt:lpstr>
      <vt:lpstr>Results – SIMULATION DETAILS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Process Variation Aware and Bandwidth-Thermal Constrained Mapping and Routing Framework for 2-D Irregular Mesh Networks On Chip</dc:title>
  <dc:creator>Pramit Rajkrishna</dc:creator>
  <cp:lastModifiedBy>Pramit Rajkrishna</cp:lastModifiedBy>
  <cp:revision>819</cp:revision>
  <dcterms:created xsi:type="dcterms:W3CDTF">2015-04-21T22:36:26Z</dcterms:created>
  <dcterms:modified xsi:type="dcterms:W3CDTF">2016-02-03T03:34:09Z</dcterms:modified>
</cp:coreProperties>
</file>