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3"/>
  </p:notesMasterIdLst>
  <p:handoutMasterIdLst>
    <p:handoutMasterId r:id="rId24"/>
  </p:handoutMasterIdLst>
  <p:sldIdLst>
    <p:sldId id="264" r:id="rId5"/>
    <p:sldId id="278" r:id="rId6"/>
    <p:sldId id="256" r:id="rId7"/>
    <p:sldId id="257" r:id="rId8"/>
    <p:sldId id="280" r:id="rId9"/>
    <p:sldId id="284" r:id="rId10"/>
    <p:sldId id="262" r:id="rId11"/>
    <p:sldId id="271" r:id="rId12"/>
    <p:sldId id="277" r:id="rId13"/>
    <p:sldId id="270" r:id="rId14"/>
    <p:sldId id="259" r:id="rId15"/>
    <p:sldId id="258" r:id="rId16"/>
    <p:sldId id="281" r:id="rId17"/>
    <p:sldId id="282" r:id="rId18"/>
    <p:sldId id="260" r:id="rId19"/>
    <p:sldId id="285" r:id="rId20"/>
    <p:sldId id="261" r:id="rId21"/>
    <p:sldId id="28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akely,Debbie" initials="Z" lastIdx="2" clrIdx="0">
    <p:extLst>
      <p:ext uri="{19B8F6BF-5375-455C-9EA6-DF929625EA0E}">
        <p15:presenceInfo xmlns:p15="http://schemas.microsoft.com/office/powerpoint/2012/main" userId="S-1-5-21-1715541996-667328798-1378890455-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246E7E-967E-4AE4-ACE5-E080BC1D6983}" v="1" dt="2020-11-05T18:19:31.7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1366" y="29"/>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7720D1-E57A-4DA2-9C24-40483845E9FC}" type="datetimeFigureOut">
              <a:rPr lang="en-US" smtClean="0"/>
              <a:t>11/10/2020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A4CBED5-E5D0-49AC-80D6-C696852D9DF3}" type="slidenum">
              <a:rPr lang="en-US" smtClean="0"/>
              <a:t>‹#›</a:t>
            </a:fld>
            <a:endParaRPr lang="en-US"/>
          </a:p>
        </p:txBody>
      </p:sp>
    </p:spTree>
    <p:extLst>
      <p:ext uri="{BB962C8B-B14F-4D97-AF65-F5344CB8AC3E}">
        <p14:creationId xmlns:p14="http://schemas.microsoft.com/office/powerpoint/2010/main" val="1546730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83156-B1A8-47F1-B226-5DDA95982AAC}" type="datetimeFigureOut">
              <a:rPr lang="en-US" smtClean="0"/>
              <a:t>11/10/2020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1F99D0-7D3E-49DD-93C3-C08D750214D5}" type="slidenum">
              <a:rPr lang="en-US" smtClean="0"/>
              <a:t>‹#›</a:t>
            </a:fld>
            <a:endParaRPr lang="en-US"/>
          </a:p>
        </p:txBody>
      </p:sp>
    </p:spTree>
    <p:extLst>
      <p:ext uri="{BB962C8B-B14F-4D97-AF65-F5344CB8AC3E}">
        <p14:creationId xmlns:p14="http://schemas.microsoft.com/office/powerpoint/2010/main" val="1131875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Introductions:</a:t>
            </a:r>
            <a:r>
              <a:rPr lang="en-US" baseline="0"/>
              <a:t> Juan and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a:t>
            </a:fld>
            <a:endParaRPr lang="en-US"/>
          </a:p>
        </p:txBody>
      </p:sp>
    </p:spTree>
    <p:extLst>
      <p:ext uri="{BB962C8B-B14F-4D97-AF65-F5344CB8AC3E}">
        <p14:creationId xmlns:p14="http://schemas.microsoft.com/office/powerpoint/2010/main" val="2664064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10</a:t>
            </a:fld>
            <a:endParaRPr lang="en-US"/>
          </a:p>
        </p:txBody>
      </p:sp>
    </p:spTree>
    <p:extLst>
      <p:ext uri="{BB962C8B-B14F-4D97-AF65-F5344CB8AC3E}">
        <p14:creationId xmlns:p14="http://schemas.microsoft.com/office/powerpoint/2010/main" val="2379502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rPr>
              <a:t>Presenter:</a:t>
            </a:r>
            <a:r>
              <a:rPr lang="en-US" baseline="0">
                <a:effectLst/>
              </a:rPr>
              <a:t> Juan</a:t>
            </a:r>
          </a:p>
          <a:p>
            <a:r>
              <a:rPr lang="en-US">
                <a:effectLst/>
              </a:rPr>
              <a:t>must complete </a:t>
            </a:r>
            <a:r>
              <a:rPr lang="en-US" i="1">
                <a:effectLst/>
              </a:rPr>
              <a:t>more than 13</a:t>
            </a:r>
            <a:r>
              <a:rPr lang="en-US">
                <a:effectLst/>
              </a:rPr>
              <a:t> credits to be considered for readmission</a:t>
            </a:r>
          </a:p>
          <a:p>
            <a:endParaRPr lang="en-US">
              <a:effectLst/>
            </a:endParaRPr>
          </a:p>
          <a:p>
            <a:r>
              <a:rPr lang="en-US">
                <a:effectLst/>
              </a:rPr>
              <a:t>completion of non-transferable course work or grades of D and F may negatively impact your admissibility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11</a:t>
            </a:fld>
            <a:endParaRPr lang="en-US"/>
          </a:p>
        </p:txBody>
      </p:sp>
    </p:spTree>
    <p:extLst>
      <p:ext uri="{BB962C8B-B14F-4D97-AF65-F5344CB8AC3E}">
        <p14:creationId xmlns:p14="http://schemas.microsoft.com/office/powerpoint/2010/main" val="836468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Juan</a:t>
            </a:r>
          </a:p>
        </p:txBody>
      </p:sp>
      <p:sp>
        <p:nvSpPr>
          <p:cNvPr id="4" name="Slide Number Placeholder 3"/>
          <p:cNvSpPr>
            <a:spLocks noGrp="1"/>
          </p:cNvSpPr>
          <p:nvPr>
            <p:ph type="sldNum" sz="quarter" idx="10"/>
          </p:nvPr>
        </p:nvSpPr>
        <p:spPr/>
        <p:txBody>
          <a:bodyPr/>
          <a:lstStyle/>
          <a:p>
            <a:fld id="{6B1F99D0-7D3E-49DD-93C3-C08D750214D5}" type="slidenum">
              <a:rPr lang="en-US" smtClean="0"/>
              <a:t>12</a:t>
            </a:fld>
            <a:endParaRPr lang="en-US"/>
          </a:p>
        </p:txBody>
      </p:sp>
    </p:spTree>
    <p:extLst>
      <p:ext uri="{BB962C8B-B14F-4D97-AF65-F5344CB8AC3E}">
        <p14:creationId xmlns:p14="http://schemas.microsoft.com/office/powerpoint/2010/main" val="2890582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13</a:t>
            </a:fld>
            <a:endParaRPr lang="en-US"/>
          </a:p>
        </p:txBody>
      </p:sp>
    </p:spTree>
    <p:extLst>
      <p:ext uri="{BB962C8B-B14F-4D97-AF65-F5344CB8AC3E}">
        <p14:creationId xmlns:p14="http://schemas.microsoft.com/office/powerpoint/2010/main" val="461099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14</a:t>
            </a:fld>
            <a:endParaRPr lang="en-US"/>
          </a:p>
        </p:txBody>
      </p:sp>
    </p:spTree>
    <p:extLst>
      <p:ext uri="{BB962C8B-B14F-4D97-AF65-F5344CB8AC3E}">
        <p14:creationId xmlns:p14="http://schemas.microsoft.com/office/powerpoint/2010/main" val="3925110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Juan</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15</a:t>
            </a:fld>
            <a:endParaRPr lang="en-US"/>
          </a:p>
        </p:txBody>
      </p:sp>
    </p:spTree>
    <p:extLst>
      <p:ext uri="{BB962C8B-B14F-4D97-AF65-F5344CB8AC3E}">
        <p14:creationId xmlns:p14="http://schemas.microsoft.com/office/powerpoint/2010/main" val="60780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Juan</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16</a:t>
            </a:fld>
            <a:endParaRPr lang="en-US"/>
          </a:p>
        </p:txBody>
      </p:sp>
    </p:spTree>
    <p:extLst>
      <p:ext uri="{BB962C8B-B14F-4D97-AF65-F5344CB8AC3E}">
        <p14:creationId xmlns:p14="http://schemas.microsoft.com/office/powerpoint/2010/main" val="1366917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Becky</a:t>
            </a:r>
          </a:p>
        </p:txBody>
      </p:sp>
      <p:sp>
        <p:nvSpPr>
          <p:cNvPr id="4" name="Slide Number Placeholder 3"/>
          <p:cNvSpPr>
            <a:spLocks noGrp="1"/>
          </p:cNvSpPr>
          <p:nvPr>
            <p:ph type="sldNum" sz="quarter" idx="10"/>
          </p:nvPr>
        </p:nvSpPr>
        <p:spPr/>
        <p:txBody>
          <a:bodyPr/>
          <a:lstStyle/>
          <a:p>
            <a:fld id="{6B1F99D0-7D3E-49DD-93C3-C08D750214D5}" type="slidenum">
              <a:rPr lang="en-US" smtClean="0"/>
              <a:t>17</a:t>
            </a:fld>
            <a:endParaRPr lang="en-US"/>
          </a:p>
        </p:txBody>
      </p:sp>
    </p:spTree>
    <p:extLst>
      <p:ext uri="{BB962C8B-B14F-4D97-AF65-F5344CB8AC3E}">
        <p14:creationId xmlns:p14="http://schemas.microsoft.com/office/powerpoint/2010/main" val="3474489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Juan</a:t>
            </a:r>
          </a:p>
          <a:p>
            <a:endParaRPr lang="en-US"/>
          </a:p>
        </p:txBody>
      </p:sp>
      <p:sp>
        <p:nvSpPr>
          <p:cNvPr id="4" name="Slide Number Placeholder 3"/>
          <p:cNvSpPr>
            <a:spLocks noGrp="1"/>
          </p:cNvSpPr>
          <p:nvPr>
            <p:ph type="sldNum" sz="quarter" idx="5"/>
          </p:nvPr>
        </p:nvSpPr>
        <p:spPr/>
        <p:txBody>
          <a:bodyPr/>
          <a:lstStyle/>
          <a:p>
            <a:fld id="{6B1F99D0-7D3E-49DD-93C3-C08D750214D5}" type="slidenum">
              <a:rPr lang="en-US" smtClean="0"/>
              <a:t>18</a:t>
            </a:fld>
            <a:endParaRPr lang="en-US"/>
          </a:p>
        </p:txBody>
      </p:sp>
    </p:spTree>
    <p:extLst>
      <p:ext uri="{BB962C8B-B14F-4D97-AF65-F5344CB8AC3E}">
        <p14:creationId xmlns:p14="http://schemas.microsoft.com/office/powerpoint/2010/main" val="361075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Juan and Becky</a:t>
            </a:r>
          </a:p>
        </p:txBody>
      </p:sp>
      <p:sp>
        <p:nvSpPr>
          <p:cNvPr id="4" name="Slide Number Placeholder 3"/>
          <p:cNvSpPr>
            <a:spLocks noGrp="1"/>
          </p:cNvSpPr>
          <p:nvPr>
            <p:ph type="sldNum" sz="quarter" idx="10"/>
          </p:nvPr>
        </p:nvSpPr>
        <p:spPr/>
        <p:txBody>
          <a:bodyPr/>
          <a:lstStyle/>
          <a:p>
            <a:fld id="{6B1F99D0-7D3E-49DD-93C3-C08D750214D5}" type="slidenum">
              <a:rPr lang="en-US" smtClean="0"/>
              <a:t>2</a:t>
            </a:fld>
            <a:endParaRPr lang="en-US"/>
          </a:p>
        </p:txBody>
      </p:sp>
    </p:spTree>
    <p:extLst>
      <p:ext uri="{BB962C8B-B14F-4D97-AF65-F5344CB8AC3E}">
        <p14:creationId xmlns:p14="http://schemas.microsoft.com/office/powerpoint/2010/main" val="2017307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Juan</a:t>
            </a:r>
          </a:p>
        </p:txBody>
      </p:sp>
      <p:sp>
        <p:nvSpPr>
          <p:cNvPr id="4" name="Slide Number Placeholder 3"/>
          <p:cNvSpPr>
            <a:spLocks noGrp="1"/>
          </p:cNvSpPr>
          <p:nvPr>
            <p:ph type="sldNum" sz="quarter" idx="10"/>
          </p:nvPr>
        </p:nvSpPr>
        <p:spPr/>
        <p:txBody>
          <a:bodyPr/>
          <a:lstStyle/>
          <a:p>
            <a:fld id="{6B1F99D0-7D3E-49DD-93C3-C08D750214D5}" type="slidenum">
              <a:rPr lang="en-US" smtClean="0"/>
              <a:t>3</a:t>
            </a:fld>
            <a:endParaRPr lang="en-US"/>
          </a:p>
        </p:txBody>
      </p:sp>
    </p:spTree>
    <p:extLst>
      <p:ext uri="{BB962C8B-B14F-4D97-AF65-F5344CB8AC3E}">
        <p14:creationId xmlns:p14="http://schemas.microsoft.com/office/powerpoint/2010/main" val="294013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Juan</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4</a:t>
            </a:fld>
            <a:endParaRPr lang="en-US"/>
          </a:p>
        </p:txBody>
      </p:sp>
    </p:spTree>
    <p:extLst>
      <p:ext uri="{BB962C8B-B14F-4D97-AF65-F5344CB8AC3E}">
        <p14:creationId xmlns:p14="http://schemas.microsoft.com/office/powerpoint/2010/main" val="1246098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5</a:t>
            </a:fld>
            <a:endParaRPr lang="en-US"/>
          </a:p>
        </p:txBody>
      </p:sp>
    </p:spTree>
    <p:extLst>
      <p:ext uri="{BB962C8B-B14F-4D97-AF65-F5344CB8AC3E}">
        <p14:creationId xmlns:p14="http://schemas.microsoft.com/office/powerpoint/2010/main" val="2709501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6</a:t>
            </a:fld>
            <a:endParaRPr lang="en-US"/>
          </a:p>
        </p:txBody>
      </p:sp>
    </p:spTree>
    <p:extLst>
      <p:ext uri="{BB962C8B-B14F-4D97-AF65-F5344CB8AC3E}">
        <p14:creationId xmlns:p14="http://schemas.microsoft.com/office/powerpoint/2010/main" val="11487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Juan</a:t>
            </a:r>
            <a:endParaRPr lang="en-US"/>
          </a:p>
          <a:p>
            <a:r>
              <a:rPr lang="en-US"/>
              <a:t>GUEST students cannot</a:t>
            </a:r>
            <a:r>
              <a:rPr lang="en-US" baseline="0"/>
              <a:t> appeal dismissal.</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7</a:t>
            </a:fld>
            <a:endParaRPr lang="en-US"/>
          </a:p>
        </p:txBody>
      </p:sp>
    </p:spTree>
    <p:extLst>
      <p:ext uri="{BB962C8B-B14F-4D97-AF65-F5344CB8AC3E}">
        <p14:creationId xmlns:p14="http://schemas.microsoft.com/office/powerpoint/2010/main" val="831069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Juan (continuation from previous slide)</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8</a:t>
            </a:fld>
            <a:endParaRPr lang="en-US"/>
          </a:p>
        </p:txBody>
      </p:sp>
    </p:spTree>
    <p:extLst>
      <p:ext uri="{BB962C8B-B14F-4D97-AF65-F5344CB8AC3E}">
        <p14:creationId xmlns:p14="http://schemas.microsoft.com/office/powerpoint/2010/main" val="3343572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a:t>
            </a:r>
            <a:r>
              <a:rPr lang="en-US" baseline="0"/>
              <a:t> Becky</a:t>
            </a:r>
            <a:endParaRPr lang="en-US"/>
          </a:p>
        </p:txBody>
      </p:sp>
      <p:sp>
        <p:nvSpPr>
          <p:cNvPr id="4" name="Slide Number Placeholder 3"/>
          <p:cNvSpPr>
            <a:spLocks noGrp="1"/>
          </p:cNvSpPr>
          <p:nvPr>
            <p:ph type="sldNum" sz="quarter" idx="10"/>
          </p:nvPr>
        </p:nvSpPr>
        <p:spPr/>
        <p:txBody>
          <a:bodyPr/>
          <a:lstStyle/>
          <a:p>
            <a:fld id="{6B1F99D0-7D3E-49DD-93C3-C08D750214D5}" type="slidenum">
              <a:rPr lang="en-US" smtClean="0"/>
              <a:t>9</a:t>
            </a:fld>
            <a:endParaRPr lang="en-US"/>
          </a:p>
        </p:txBody>
      </p:sp>
    </p:spTree>
    <p:extLst>
      <p:ext uri="{BB962C8B-B14F-4D97-AF65-F5344CB8AC3E}">
        <p14:creationId xmlns:p14="http://schemas.microsoft.com/office/powerpoint/2010/main" val="5789231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D8C2202-03C3-49E5-A548-8CEFA0658F17}" type="datetimeFigureOut">
              <a:rPr lang="en-US" smtClean="0"/>
              <a:t>11/10/2020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F55C618-6CDB-48E1-BAD0-1E572C79F7B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C2202-03C3-49E5-A548-8CEFA0658F17}"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5C618-6CDB-48E1-BAD0-1E572C79F7B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C2202-03C3-49E5-A548-8CEFA0658F17}"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5C618-6CDB-48E1-BAD0-1E572C79F7B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C2202-03C3-49E5-A548-8CEFA0658F17}"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5C618-6CDB-48E1-BAD0-1E572C79F7B8}" type="slidenum">
              <a:rPr lang="en-US" smtClean="0"/>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D8C2202-03C3-49E5-A548-8CEFA0658F17}"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5C618-6CDB-48E1-BAD0-1E572C79F7B8}"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D8C2202-03C3-49E5-A548-8CEFA0658F17}" type="datetimeFigureOut">
              <a:rPr lang="en-US" smtClean="0"/>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5C618-6CDB-48E1-BAD0-1E572C79F7B8}"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DD8C2202-03C3-49E5-A548-8CEFA0658F17}" type="datetimeFigureOut">
              <a:rPr lang="en-US" smtClean="0"/>
              <a:t>11/10/2020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55C618-6CDB-48E1-BAD0-1E572C79F7B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D8C2202-03C3-49E5-A548-8CEFA0658F17}" type="datetimeFigureOut">
              <a:rPr lang="en-US" smtClean="0"/>
              <a:t>11/10/2020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55C618-6CDB-48E1-BAD0-1E572C79F7B8}"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C2202-03C3-49E5-A548-8CEFA0658F17}" type="datetimeFigureOut">
              <a:rPr lang="en-US" smtClean="0"/>
              <a:t>11/10/2020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55C618-6CDB-48E1-BAD0-1E572C79F7B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DD8C2202-03C3-49E5-A548-8CEFA0658F17}" type="datetimeFigureOut">
              <a:rPr lang="en-US" smtClean="0"/>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5C618-6CDB-48E1-BAD0-1E572C79F7B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p>
        </p:txBody>
      </p:sp>
      <p:sp>
        <p:nvSpPr>
          <p:cNvPr id="5" name="Date Placeholder 4"/>
          <p:cNvSpPr>
            <a:spLocks noGrp="1"/>
          </p:cNvSpPr>
          <p:nvPr>
            <p:ph type="dt" sz="half" idx="10"/>
          </p:nvPr>
        </p:nvSpPr>
        <p:spPr/>
        <p:txBody>
          <a:bodyPr/>
          <a:lstStyle>
            <a:lvl1pPr>
              <a:defRPr>
                <a:solidFill>
                  <a:schemeClr val="tx1"/>
                </a:solidFill>
              </a:defRPr>
            </a:lvl1pPr>
            <a:extLst/>
          </a:lstStyle>
          <a:p>
            <a:fld id="{DD8C2202-03C3-49E5-A548-8CEFA0658F17}" type="datetimeFigureOut">
              <a:rPr lang="en-US" smtClean="0"/>
              <a:t>11/10/2020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F55C618-6CDB-48E1-BAD0-1E572C79F7B8}"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D8C2202-03C3-49E5-A548-8CEFA0658F17}" type="datetimeFigureOut">
              <a:rPr lang="en-US" smtClean="0"/>
              <a:t>11/10/2020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F55C618-6CDB-48E1-BAD0-1E572C79F7B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hyperlink" Target="http://admissions.colostate.edu/apply/returning" TargetMode="Externa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hyperlink" Target="http://www.retros.casa.colostate.edu/" TargetMode="Externa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hyperlink" Target="http://appeals.casa.colostate.edu/" TargetMode="Externa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B57CD7-B2AE-4A5C-870C-51F776140822}"/>
              </a:ext>
            </a:extLst>
          </p:cNvPr>
          <p:cNvSpPr/>
          <p:nvPr/>
        </p:nvSpPr>
        <p:spPr>
          <a:xfrm>
            <a:off x="152400" y="1219199"/>
            <a:ext cx="8839200" cy="1323439"/>
          </a:xfrm>
          <a:prstGeom prst="rect">
            <a:avLst/>
          </a:prstGeom>
        </p:spPr>
        <p:txBody>
          <a:bodyPr wrap="square">
            <a:spAutoFit/>
          </a:bodyPr>
          <a:lstStyle/>
          <a:p>
            <a:pPr algn="ctr"/>
            <a:r>
              <a:rPr lang="en-US" sz="4800" b="1">
                <a:solidFill>
                  <a:srgbClr val="464646"/>
                </a:solidFill>
                <a:ea typeface="+mj-ea"/>
                <a:cs typeface="+mj-cs"/>
              </a:rPr>
              <a:t>Scholastic Standards Policies </a:t>
            </a:r>
            <a:br>
              <a:rPr lang="en-US" sz="6600" b="1">
                <a:solidFill>
                  <a:srgbClr val="464646"/>
                </a:solidFill>
                <a:ea typeface="+mj-ea"/>
                <a:cs typeface="+mj-cs"/>
              </a:rPr>
            </a:br>
            <a:r>
              <a:rPr lang="en-US" sz="3200" b="1">
                <a:solidFill>
                  <a:srgbClr val="464646"/>
                </a:solidFill>
                <a:ea typeface="+mj-ea"/>
                <a:cs typeface="+mj-cs"/>
              </a:rPr>
              <a:t>for undergraduates </a:t>
            </a:r>
            <a:endParaRPr lang="en-US" sz="3200"/>
          </a:p>
        </p:txBody>
      </p:sp>
      <p:pic>
        <p:nvPicPr>
          <p:cNvPr id="23" name="Audio 22">
            <a:hlinkClick r:id="" action="ppaction://media"/>
            <a:extLst>
              <a:ext uri="{FF2B5EF4-FFF2-40B4-BE49-F238E27FC236}">
                <a16:creationId xmlns:a16="http://schemas.microsoft.com/office/drawing/2014/main" id="{BF49C077-5C3B-4997-ABB3-3B0911FE620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288690282"/>
      </p:ext>
    </p:extLst>
  </p:cSld>
  <p:clrMapOvr>
    <a:masterClrMapping/>
  </p:clrMapOvr>
  <mc:AlternateContent xmlns:mc="http://schemas.openxmlformats.org/markup-compatibility/2006">
    <mc:Choice xmlns:p14="http://schemas.microsoft.com/office/powerpoint/2010/main" Requires="p14">
      <p:transition spd="slow" p14:dur="2000" advTm="28861"/>
    </mc:Choice>
    <mc:Fallback>
      <p:transition spd="slow" advTm="288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219200"/>
            <a:ext cx="8229600" cy="4940491"/>
          </a:xfrm>
        </p:spPr>
        <p:txBody>
          <a:bodyPr>
            <a:normAutofit lnSpcReduction="10000"/>
          </a:bodyPr>
          <a:lstStyle/>
          <a:p>
            <a:pPr marL="109728" indent="0">
              <a:buNone/>
            </a:pPr>
            <a:r>
              <a:rPr lang="en-US" sz="1700" b="1"/>
              <a:t>COLORADO STATE UNIVERSITY</a:t>
            </a:r>
          </a:p>
          <a:p>
            <a:pPr marL="109728" indent="0">
              <a:buNone/>
            </a:pPr>
            <a:r>
              <a:rPr lang="en-US" sz="1600" b="1"/>
              <a:t>TERM     LVL MAJOR      AC-STND      CRED  GPA-CR  GR-PTS  TERM GPA</a:t>
            </a:r>
          </a:p>
          <a:p>
            <a:pPr marL="109728" indent="0">
              <a:buNone/>
            </a:pPr>
            <a:r>
              <a:rPr lang="en-US" sz="1600"/>
              <a:t>FA11     UG  Undeclared Bus   00/P1    16.0     7.0        0.0        0.000</a:t>
            </a:r>
            <a:br>
              <a:rPr lang="en-US" sz="1600"/>
            </a:br>
            <a:r>
              <a:rPr lang="en-US" sz="1600"/>
              <a:t>SP12     UG  Undeclared Bus   P1/P2     12.0    11.0     13.0        1.182</a:t>
            </a:r>
            <a:br>
              <a:rPr lang="en-US" sz="1600"/>
            </a:br>
            <a:r>
              <a:rPr lang="en-US" sz="1600"/>
              <a:t>FA12     UG  Undeclared Bus   P2/DA    15.0    15.0     44.0        2.933</a:t>
            </a:r>
            <a:br>
              <a:rPr lang="en-US" sz="1600"/>
            </a:br>
            <a:br>
              <a:rPr lang="en-US" sz="1600"/>
            </a:br>
            <a:r>
              <a:rPr lang="en-US" sz="1600"/>
              <a:t>TOTALS:                                                56.0    33.0     57.0      </a:t>
            </a:r>
            <a:r>
              <a:rPr lang="en-US" sz="1600" b="1"/>
              <a:t>1.727  </a:t>
            </a:r>
          </a:p>
          <a:p>
            <a:pPr marL="109728" indent="0">
              <a:buNone/>
            </a:pPr>
            <a:endParaRPr lang="en-US" sz="1600"/>
          </a:p>
          <a:p>
            <a:pPr marL="109728" indent="0">
              <a:buNone/>
            </a:pPr>
            <a:r>
              <a:rPr lang="en-US" sz="1600" b="1"/>
              <a:t>Quality Point Deficiency: 9</a:t>
            </a:r>
          </a:p>
          <a:p>
            <a:pPr marL="109728" indent="0">
              <a:buNone/>
            </a:pPr>
            <a:endParaRPr lang="en-US" sz="1600" b="1"/>
          </a:p>
          <a:p>
            <a:pPr marL="109728" indent="0">
              <a:buNone/>
            </a:pPr>
            <a:r>
              <a:rPr lang="en-US" sz="1800" b="1"/>
              <a:t>GRANT </a:t>
            </a:r>
            <a:r>
              <a:rPr lang="en-US" sz="1600" b="1"/>
              <a:t>(from committee notes)</a:t>
            </a:r>
          </a:p>
          <a:p>
            <a:pPr marL="109728" indent="0">
              <a:buNone/>
            </a:pPr>
            <a:r>
              <a:rPr lang="en-US" sz="1800"/>
              <a:t>Supporting documentation of counseling sessions, consistent with personal statement. Good action plan for success. Did not use all academic resources available but is improving GPA and will use R/D. QPD seems manageable for this student. RW may be appropriate, please explore.</a:t>
            </a:r>
            <a:br>
              <a:rPr lang="en-US" sz="1800"/>
            </a:br>
            <a:br>
              <a:rPr lang="en-US" sz="1800"/>
            </a:br>
            <a:r>
              <a:rPr lang="en-US" sz="1800"/>
              <a:t>Questions?</a:t>
            </a:r>
            <a:endParaRPr lang="en-US"/>
          </a:p>
        </p:txBody>
      </p:sp>
      <p:sp>
        <p:nvSpPr>
          <p:cNvPr id="3" name="Title 2"/>
          <p:cNvSpPr>
            <a:spLocks noGrp="1"/>
          </p:cNvSpPr>
          <p:nvPr>
            <p:ph type="title"/>
          </p:nvPr>
        </p:nvSpPr>
        <p:spPr>
          <a:xfrm>
            <a:off x="685800" y="655638"/>
            <a:ext cx="8229600" cy="639762"/>
          </a:xfrm>
        </p:spPr>
        <p:txBody>
          <a:bodyPr>
            <a:normAutofit fontScale="90000"/>
          </a:bodyPr>
          <a:lstStyle/>
          <a:p>
            <a:r>
              <a:rPr lang="en-US" sz="2800">
                <a:solidFill>
                  <a:schemeClr val="bg2">
                    <a:lumMod val="50000"/>
                  </a:schemeClr>
                </a:solidFill>
                <a:effectLst/>
              </a:rPr>
              <a:t>Example</a:t>
            </a:r>
            <a:br>
              <a:rPr lang="en-US" sz="2800"/>
            </a:br>
            <a:endParaRPr lang="en-US" sz="2800"/>
          </a:p>
        </p:txBody>
      </p:sp>
      <p:pic>
        <p:nvPicPr>
          <p:cNvPr id="13" name="Audio 12">
            <a:hlinkClick r:id="" action="ppaction://media"/>
            <a:extLst>
              <a:ext uri="{FF2B5EF4-FFF2-40B4-BE49-F238E27FC236}">
                <a16:creationId xmlns:a16="http://schemas.microsoft.com/office/drawing/2014/main" id="{6AFF1C1F-7CB1-494D-9174-4D592CD8EF9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207827955"/>
      </p:ext>
    </p:extLst>
  </p:cSld>
  <p:clrMapOvr>
    <a:masterClrMapping/>
  </p:clrMapOvr>
  <mc:AlternateContent xmlns:mc="http://schemas.openxmlformats.org/markup-compatibility/2006">
    <mc:Choice xmlns:p14="http://schemas.microsoft.com/office/powerpoint/2010/main" Requires="p14">
      <p:transition spd="slow" p14:dur="2000" advTm="29862"/>
    </mc:Choice>
    <mc:Fallback>
      <p:transition spd="slow" advTm="298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05853" y="1295400"/>
            <a:ext cx="8001000" cy="5071872"/>
          </a:xfrm>
        </p:spPr>
        <p:txBody>
          <a:bodyPr>
            <a:normAutofit/>
          </a:bodyPr>
          <a:lstStyle/>
          <a:p>
            <a:pPr lvl="0"/>
            <a:r>
              <a:rPr lang="en-US" sz="2600"/>
              <a:t>Attend another accredited institution,	typically a Community College</a:t>
            </a:r>
          </a:p>
          <a:p>
            <a:pPr marL="685800" lvl="1" indent="-284163">
              <a:spcBef>
                <a:spcPts val="1600"/>
              </a:spcBef>
              <a:buFont typeface="Arial" panose="020B0604020202020204" pitchFamily="34" charset="0"/>
              <a:buChar char="•"/>
            </a:pPr>
            <a:r>
              <a:rPr lang="en-US" sz="2200"/>
              <a:t>Meet current CSU Admission transfer standards (15-30 credits at 2.5+ CUM GPA, no D/F)</a:t>
            </a:r>
          </a:p>
          <a:p>
            <a:pPr marL="685800" lvl="1" indent="-284163">
              <a:spcBef>
                <a:spcPts val="1600"/>
              </a:spcBef>
              <a:buFont typeface="Arial" panose="020B0604020202020204" pitchFamily="34" charset="0"/>
              <a:buChar char="•"/>
            </a:pPr>
            <a:r>
              <a:rPr lang="en-US" sz="2200"/>
              <a:t>Reapply online </a:t>
            </a:r>
            <a:r>
              <a:rPr lang="en-US" sz="2200">
                <a:solidFill>
                  <a:srgbClr val="C00000"/>
                </a:solidFill>
                <a:hlinkClick r:id="rId5">
                  <a:extLst>
                    <a:ext uri="{A12FA001-AC4F-418D-AE19-62706E023703}">
                      <ahyp:hlinkClr xmlns:ahyp="http://schemas.microsoft.com/office/drawing/2018/hyperlinkcolor" val="tx"/>
                    </a:ext>
                  </a:extLst>
                </a:hlinkClick>
              </a:rPr>
              <a:t>http://admissions.colostate.edu/apply/returning</a:t>
            </a:r>
            <a:endParaRPr lang="en-US" sz="2200">
              <a:solidFill>
                <a:srgbClr val="C00000"/>
              </a:solidFill>
            </a:endParaRPr>
          </a:p>
          <a:p>
            <a:pPr marL="685800" lvl="1" indent="-284163">
              <a:spcBef>
                <a:spcPts val="1600"/>
              </a:spcBef>
              <a:buFont typeface="Arial" panose="020B0604020202020204" pitchFamily="34" charset="0"/>
              <a:buChar char="•"/>
            </a:pPr>
            <a:r>
              <a:rPr lang="en-US" sz="2200"/>
              <a:t>Readmits return on probation 1 - have 2 semesters (plus summers) in which to earn a CSU 2.0 CUM GPA</a:t>
            </a:r>
          </a:p>
          <a:p>
            <a:pPr marL="685800" lvl="1" indent="-284163">
              <a:spcBef>
                <a:spcPts val="1600"/>
              </a:spcBef>
              <a:buFont typeface="Arial" panose="020B0604020202020204" pitchFamily="34" charset="0"/>
              <a:buChar char="•"/>
            </a:pPr>
            <a:r>
              <a:rPr lang="en-US" sz="2200"/>
              <a:t>Transfer credits are not calculated into the CSU GPA </a:t>
            </a:r>
          </a:p>
          <a:p>
            <a:pPr marL="685800" lvl="1" indent="-284163">
              <a:spcBef>
                <a:spcPts val="1600"/>
              </a:spcBef>
              <a:buFont typeface="Arial" panose="020B0604020202020204" pitchFamily="34" charset="0"/>
              <a:buChar char="•"/>
            </a:pPr>
            <a:r>
              <a:rPr lang="en-US" sz="2200"/>
              <a:t>Only 64 credits may be transferred from a CC</a:t>
            </a:r>
          </a:p>
          <a:p>
            <a:endParaRPr lang="en-US"/>
          </a:p>
        </p:txBody>
      </p:sp>
      <p:sp>
        <p:nvSpPr>
          <p:cNvPr id="3" name="Title 2"/>
          <p:cNvSpPr>
            <a:spLocks noGrp="1"/>
          </p:cNvSpPr>
          <p:nvPr>
            <p:ph type="title"/>
          </p:nvPr>
        </p:nvSpPr>
        <p:spPr/>
        <p:txBody>
          <a:bodyPr/>
          <a:lstStyle/>
          <a:p>
            <a:pPr algn="ctr"/>
            <a:r>
              <a:rPr lang="en-US"/>
              <a:t> </a:t>
            </a:r>
            <a:r>
              <a:rPr lang="en-US" sz="3200">
                <a:solidFill>
                  <a:schemeClr val="tx1"/>
                </a:solidFill>
                <a:effectLst/>
              </a:rPr>
              <a:t>Options After Dismissal</a:t>
            </a:r>
          </a:p>
        </p:txBody>
      </p:sp>
      <p:pic>
        <p:nvPicPr>
          <p:cNvPr id="10" name="Audio 9">
            <a:hlinkClick r:id="" action="ppaction://media"/>
            <a:extLst>
              <a:ext uri="{FF2B5EF4-FFF2-40B4-BE49-F238E27FC236}">
                <a16:creationId xmlns:a16="http://schemas.microsoft.com/office/drawing/2014/main" id="{425B31D0-91E4-4A20-BEE9-4C478A6E2CD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464368649"/>
      </p:ext>
    </p:extLst>
  </p:cSld>
  <p:clrMapOvr>
    <a:masterClrMapping/>
  </p:clrMapOvr>
  <mc:AlternateContent xmlns:mc="http://schemas.openxmlformats.org/markup-compatibility/2006">
    <mc:Choice xmlns:p14="http://schemas.microsoft.com/office/powerpoint/2010/main" Requires="p14">
      <p:transition spd="slow" p14:dur="2000" advTm="42333"/>
    </mc:Choice>
    <mc:Fallback>
      <p:transition spd="slow" advTm="423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249362"/>
            <a:ext cx="7848600" cy="4525963"/>
          </a:xfrm>
        </p:spPr>
        <p:txBody>
          <a:bodyPr>
            <a:normAutofit/>
          </a:bodyPr>
          <a:lstStyle/>
          <a:p>
            <a:pPr lvl="0"/>
            <a:endParaRPr lang="en-US"/>
          </a:p>
          <a:p>
            <a:pPr lvl="0"/>
            <a:r>
              <a:rPr lang="en-US" sz="2600"/>
              <a:t>Take courses through GUEST, Summer Session, CSU Online and earn a CSU cumulative GPA of 2.0 or higher and reapply in a timely manner</a:t>
            </a:r>
          </a:p>
          <a:p>
            <a:pPr lvl="0"/>
            <a:endParaRPr lang="en-US"/>
          </a:p>
          <a:p>
            <a:pPr marL="465138" indent="-352425">
              <a:buFont typeface="Wingdings" panose="05000000000000000000" pitchFamily="2" charset="2"/>
              <a:buChar char="v"/>
            </a:pPr>
            <a:r>
              <a:rPr lang="en-US" sz="2400"/>
              <a:t>ASC’s/Advisors help students decide on the best plan of action. For example, online classes may be more difficult than students imagine, GUEST students have last choice of (and limited) classes, etc.</a:t>
            </a:r>
          </a:p>
          <a:p>
            <a:endParaRPr lang="en-US"/>
          </a:p>
        </p:txBody>
      </p:sp>
      <p:sp>
        <p:nvSpPr>
          <p:cNvPr id="3" name="Title 2"/>
          <p:cNvSpPr>
            <a:spLocks noGrp="1"/>
          </p:cNvSpPr>
          <p:nvPr>
            <p:ph type="title"/>
          </p:nvPr>
        </p:nvSpPr>
        <p:spPr>
          <a:xfrm>
            <a:off x="457200" y="381000"/>
            <a:ext cx="8229600" cy="1143000"/>
          </a:xfrm>
        </p:spPr>
        <p:txBody>
          <a:bodyPr>
            <a:normAutofit/>
          </a:bodyPr>
          <a:lstStyle/>
          <a:p>
            <a:pPr algn="ctr"/>
            <a:r>
              <a:rPr lang="en-US" sz="3200">
                <a:solidFill>
                  <a:schemeClr val="tx1"/>
                </a:solidFill>
                <a:effectLst/>
              </a:rPr>
              <a:t>More Options After Dismissal </a:t>
            </a:r>
          </a:p>
        </p:txBody>
      </p:sp>
      <p:pic>
        <p:nvPicPr>
          <p:cNvPr id="6" name="Audio 5">
            <a:hlinkClick r:id="" action="ppaction://media"/>
            <a:extLst>
              <a:ext uri="{FF2B5EF4-FFF2-40B4-BE49-F238E27FC236}">
                <a16:creationId xmlns:a16="http://schemas.microsoft.com/office/drawing/2014/main" id="{975A4A75-48EA-4743-9869-9FAE239921D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0918463"/>
      </p:ext>
    </p:extLst>
  </p:cSld>
  <p:clrMapOvr>
    <a:masterClrMapping/>
  </p:clrMapOvr>
  <mc:AlternateContent xmlns:mc="http://schemas.openxmlformats.org/markup-compatibility/2006">
    <mc:Choice xmlns:p14="http://schemas.microsoft.com/office/powerpoint/2010/main" Requires="p14">
      <p:transition spd="slow" p14:dur="2000" advTm="31228"/>
    </mc:Choice>
    <mc:Fallback>
      <p:transition spd="slow" advTm="312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256" y="1145730"/>
            <a:ext cx="8238744" cy="4950270"/>
          </a:xfrm>
        </p:spPr>
        <p:txBody>
          <a:bodyPr>
            <a:normAutofit lnSpcReduction="10000"/>
          </a:bodyPr>
          <a:lstStyle/>
          <a:p>
            <a:r>
              <a:rPr lang="en-US" sz="1800"/>
              <a:t>If appeal granted and student </a:t>
            </a:r>
            <a:r>
              <a:rPr lang="en-US" sz="1800" b="1" u="sng"/>
              <a:t>still</a:t>
            </a:r>
            <a:r>
              <a:rPr lang="en-US" sz="1800"/>
              <a:t> on probation at end of appeal granted term, </a:t>
            </a:r>
            <a:r>
              <a:rPr lang="en-US" sz="1800" b="1">
                <a:solidFill>
                  <a:schemeClr val="bg2">
                    <a:lumMod val="50000"/>
                  </a:schemeClr>
                </a:solidFill>
              </a:rPr>
              <a:t>student can appeal second dismissal</a:t>
            </a:r>
            <a:r>
              <a:rPr lang="en-US" sz="1800">
                <a:solidFill>
                  <a:schemeClr val="bg2">
                    <a:lumMod val="50000"/>
                  </a:schemeClr>
                </a:solidFill>
              </a:rPr>
              <a:t> </a:t>
            </a:r>
          </a:p>
          <a:p>
            <a:pPr>
              <a:spcBef>
                <a:spcPts val="2400"/>
              </a:spcBef>
            </a:pPr>
            <a:r>
              <a:rPr lang="en-US" sz="1800"/>
              <a:t>Committee is going to want to see:</a:t>
            </a:r>
          </a:p>
          <a:p>
            <a:pPr marL="801688" lvl="1" indent="-400050">
              <a:spcBef>
                <a:spcPts val="1200"/>
              </a:spcBef>
              <a:buFont typeface="Wingdings" panose="05000000000000000000" pitchFamily="2" charset="2"/>
              <a:buChar char="q"/>
            </a:pPr>
            <a:r>
              <a:rPr lang="en-US" sz="1800"/>
              <a:t>that cumulative GPA went up</a:t>
            </a:r>
          </a:p>
          <a:p>
            <a:pPr marL="801688" lvl="1" indent="-400050">
              <a:spcBef>
                <a:spcPts val="900"/>
              </a:spcBef>
              <a:buFont typeface="Wingdings" panose="05000000000000000000" pitchFamily="2" charset="2"/>
              <a:buChar char="q"/>
            </a:pPr>
            <a:r>
              <a:rPr lang="en-US" sz="1800"/>
              <a:t>a new/revised personal statement with any additional supporting documentation that would be helpful to students appeal </a:t>
            </a:r>
          </a:p>
          <a:p>
            <a:pPr marL="801688" lvl="1" indent="-400050">
              <a:spcBef>
                <a:spcPts val="900"/>
              </a:spcBef>
              <a:buFont typeface="Wingdings" panose="05000000000000000000" pitchFamily="2" charset="2"/>
              <a:buChar char="q"/>
            </a:pPr>
            <a:r>
              <a:rPr lang="en-US" sz="1800"/>
              <a:t>needs to be submitted by the deadline.</a:t>
            </a:r>
          </a:p>
          <a:p>
            <a:pPr>
              <a:spcBef>
                <a:spcPts val="2400"/>
              </a:spcBef>
              <a:buFont typeface="Wingdings 3" panose="05040102010807070707" pitchFamily="18" charset="2"/>
              <a:buChar char="}"/>
            </a:pPr>
            <a:r>
              <a:rPr lang="en-US" sz="1800">
                <a:ea typeface="Calibri" panose="020F0502020204030204" pitchFamily="34" charset="0"/>
              </a:rPr>
              <a:t>Committee considers </a:t>
            </a:r>
            <a:r>
              <a:rPr lang="en-US" sz="1800">
                <a:solidFill>
                  <a:schemeClr val="bg2">
                    <a:lumMod val="50000"/>
                  </a:schemeClr>
                </a:solidFill>
                <a:ea typeface="Calibri" panose="020F0502020204030204" pitchFamily="34" charset="0"/>
              </a:rPr>
              <a:t>number of credits and grades needed </a:t>
            </a:r>
            <a:r>
              <a:rPr lang="en-US" sz="1800">
                <a:ea typeface="Calibri" panose="020F0502020204030204" pitchFamily="34" charset="0"/>
              </a:rPr>
              <a:t>in order for student </a:t>
            </a:r>
            <a:r>
              <a:rPr lang="en-US" sz="1800">
                <a:solidFill>
                  <a:schemeClr val="bg2">
                    <a:lumMod val="50000"/>
                  </a:schemeClr>
                </a:solidFill>
                <a:ea typeface="Calibri" panose="020F0502020204030204" pitchFamily="34" charset="0"/>
              </a:rPr>
              <a:t>to earn a cumulative GPA of 2.0</a:t>
            </a:r>
            <a:r>
              <a:rPr lang="en-US" sz="1800" b="1">
                <a:solidFill>
                  <a:schemeClr val="bg2">
                    <a:lumMod val="50000"/>
                  </a:schemeClr>
                </a:solidFill>
                <a:ea typeface="Calibri" panose="020F0502020204030204" pitchFamily="34" charset="0"/>
              </a:rPr>
              <a:t> </a:t>
            </a:r>
            <a:r>
              <a:rPr lang="en-US" sz="1800" u="sng">
                <a:ea typeface="Calibri" panose="020F0502020204030204" pitchFamily="34" charset="0"/>
              </a:rPr>
              <a:t>and</a:t>
            </a:r>
            <a:r>
              <a:rPr lang="en-US" sz="1800">
                <a:solidFill>
                  <a:schemeClr val="bg2">
                    <a:lumMod val="50000"/>
                  </a:schemeClr>
                </a:solidFill>
                <a:ea typeface="Calibri" panose="020F0502020204030204" pitchFamily="34" charset="0"/>
              </a:rPr>
              <a:t> whether what is needed can realistically be achieved within one semester </a:t>
            </a:r>
          </a:p>
          <a:p>
            <a:pPr>
              <a:spcBef>
                <a:spcPts val="2400"/>
              </a:spcBef>
              <a:buFont typeface="Wingdings 3" panose="05040102010807070707" pitchFamily="18" charset="2"/>
              <a:buChar char="}"/>
            </a:pPr>
            <a:r>
              <a:rPr lang="en-US" sz="1800" b="1">
                <a:solidFill>
                  <a:schemeClr val="bg2">
                    <a:lumMod val="50000"/>
                  </a:schemeClr>
                </a:solidFill>
                <a:ea typeface="Calibri" panose="020F0502020204030204" pitchFamily="34" charset="0"/>
              </a:rPr>
              <a:t>Intent</a:t>
            </a:r>
            <a:r>
              <a:rPr lang="en-US" sz="1800">
                <a:ea typeface="Calibri" panose="020F0502020204030204" pitchFamily="34" charset="0"/>
              </a:rPr>
              <a:t> of granting a dismissal appeal is for student to</a:t>
            </a:r>
            <a:r>
              <a:rPr lang="en-US" sz="1800" b="1">
                <a:ea typeface="Calibri" panose="020F0502020204030204" pitchFamily="34" charset="0"/>
              </a:rPr>
              <a:t> </a:t>
            </a:r>
            <a:r>
              <a:rPr lang="en-US" sz="1800" b="1">
                <a:solidFill>
                  <a:schemeClr val="bg2">
                    <a:lumMod val="50000"/>
                  </a:schemeClr>
                </a:solidFill>
                <a:ea typeface="Calibri" panose="020F0502020204030204" pitchFamily="34" charset="0"/>
              </a:rPr>
              <a:t>regain good academic standing within </a:t>
            </a:r>
            <a:r>
              <a:rPr lang="en-US" sz="1800" b="1" u="sng">
                <a:solidFill>
                  <a:schemeClr val="bg2">
                    <a:lumMod val="50000"/>
                  </a:schemeClr>
                </a:solidFill>
                <a:ea typeface="Calibri" panose="020F0502020204030204" pitchFamily="34" charset="0"/>
              </a:rPr>
              <a:t>one more </a:t>
            </a:r>
            <a:r>
              <a:rPr lang="en-US" sz="1800" b="1">
                <a:solidFill>
                  <a:schemeClr val="bg2">
                    <a:lumMod val="50000"/>
                  </a:schemeClr>
                </a:solidFill>
                <a:ea typeface="Calibri" panose="020F0502020204030204" pitchFamily="34" charset="0"/>
              </a:rPr>
              <a:t>semester</a:t>
            </a:r>
            <a:r>
              <a:rPr lang="en-US" sz="1800">
                <a:solidFill>
                  <a:schemeClr val="bg2">
                    <a:lumMod val="50000"/>
                  </a:schemeClr>
                </a:solidFill>
                <a:ea typeface="Calibri" panose="020F0502020204030204" pitchFamily="34" charset="0"/>
              </a:rPr>
              <a:t> </a:t>
            </a:r>
            <a:r>
              <a:rPr lang="en-US" sz="1800">
                <a:ea typeface="Calibri" panose="020F0502020204030204" pitchFamily="34" charset="0"/>
              </a:rPr>
              <a:t>– </a:t>
            </a:r>
            <a:r>
              <a:rPr lang="en-US" sz="1800" b="1" u="sng">
                <a:ea typeface="Calibri" panose="020F0502020204030204" pitchFamily="34" charset="0"/>
              </a:rPr>
              <a:t>NOT</a:t>
            </a:r>
            <a:r>
              <a:rPr lang="en-US" sz="1800">
                <a:ea typeface="Calibri" panose="020F0502020204030204" pitchFamily="34" charset="0"/>
              </a:rPr>
              <a:t> for students to file appeal after appeal after appeal…</a:t>
            </a:r>
            <a:endParaRPr lang="en-US" sz="1800"/>
          </a:p>
        </p:txBody>
      </p:sp>
      <p:sp>
        <p:nvSpPr>
          <p:cNvPr id="3" name="Title 2"/>
          <p:cNvSpPr>
            <a:spLocks noGrp="1"/>
          </p:cNvSpPr>
          <p:nvPr>
            <p:ph type="title"/>
          </p:nvPr>
        </p:nvSpPr>
        <p:spPr>
          <a:xfrm>
            <a:off x="533400" y="228600"/>
            <a:ext cx="8229600" cy="944562"/>
          </a:xfrm>
        </p:spPr>
        <p:txBody>
          <a:bodyPr>
            <a:normAutofit/>
          </a:bodyPr>
          <a:lstStyle/>
          <a:p>
            <a:r>
              <a:rPr lang="en-US" sz="3200">
                <a:solidFill>
                  <a:schemeClr val="tx1"/>
                </a:solidFill>
                <a:effectLst/>
              </a:rPr>
              <a:t>Additional things to keep in mind:</a:t>
            </a:r>
          </a:p>
        </p:txBody>
      </p:sp>
      <p:pic>
        <p:nvPicPr>
          <p:cNvPr id="11" name="Audio 10">
            <a:hlinkClick r:id="" action="ppaction://media"/>
            <a:extLst>
              <a:ext uri="{FF2B5EF4-FFF2-40B4-BE49-F238E27FC236}">
                <a16:creationId xmlns:a16="http://schemas.microsoft.com/office/drawing/2014/main" id="{5B84032E-D8AA-4CFB-91AB-2CC6D8D022B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63629910"/>
      </p:ext>
    </p:extLst>
  </p:cSld>
  <p:clrMapOvr>
    <a:masterClrMapping/>
  </p:clrMapOvr>
  <mc:AlternateContent xmlns:mc="http://schemas.openxmlformats.org/markup-compatibility/2006">
    <mc:Choice xmlns:p14="http://schemas.microsoft.com/office/powerpoint/2010/main" Requires="p14">
      <p:transition spd="slow" p14:dur="2000" advTm="46992"/>
    </mc:Choice>
    <mc:Fallback>
      <p:transition spd="slow" advTm="469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381000"/>
            <a:ext cx="8001000" cy="5791200"/>
          </a:xfrm>
        </p:spPr>
        <p:txBody>
          <a:bodyPr>
            <a:noAutofit/>
          </a:bodyPr>
          <a:lstStyle/>
          <a:p>
            <a:pPr marL="342900" indent="-342900">
              <a:spcBef>
                <a:spcPts val="1800"/>
              </a:spcBef>
              <a:buFont typeface="Wingdings 3" panose="05040102010807070707" pitchFamily="18" charset="2"/>
              <a:buChar char="}"/>
            </a:pPr>
            <a:r>
              <a:rPr lang="en-US" sz="2000">
                <a:latin typeface="+mj-lt"/>
              </a:rPr>
              <a:t>If appeal denied student can request personal appearance before Committee, </a:t>
            </a:r>
            <a:r>
              <a:rPr lang="en-US" sz="2000" u="sng">
                <a:solidFill>
                  <a:schemeClr val="bg2">
                    <a:lumMod val="50000"/>
                  </a:schemeClr>
                </a:solidFill>
                <a:latin typeface="+mj-lt"/>
              </a:rPr>
              <a:t>however</a:t>
            </a:r>
            <a:r>
              <a:rPr lang="en-US" sz="2000">
                <a:latin typeface="+mj-lt"/>
              </a:rPr>
              <a:t>: </a:t>
            </a:r>
            <a:endParaRPr lang="en-US" sz="2000">
              <a:latin typeface="+mj-lt"/>
              <a:ea typeface="Calibri" panose="020F0502020204030204" pitchFamily="34" charset="0"/>
            </a:endParaRPr>
          </a:p>
          <a:p>
            <a:pPr marL="741363" lvl="0" indent="-284163">
              <a:spcBef>
                <a:spcPts val="1800"/>
              </a:spcBef>
              <a:buSzPct val="100000"/>
              <a:buFont typeface="Arial" panose="020B0604020202020204" pitchFamily="34" charset="0"/>
              <a:buChar char="•"/>
            </a:pPr>
            <a:r>
              <a:rPr lang="en-US" sz="1700" b="1">
                <a:solidFill>
                  <a:schemeClr val="bg2">
                    <a:lumMod val="50000"/>
                  </a:schemeClr>
                </a:solidFill>
                <a:latin typeface="+mj-lt"/>
                <a:ea typeface="Calibri" panose="020F0502020204030204" pitchFamily="34" charset="0"/>
              </a:rPr>
              <a:t>Expected that </a:t>
            </a:r>
            <a:r>
              <a:rPr lang="en-US" sz="1700">
                <a:latin typeface="+mj-lt"/>
                <a:ea typeface="Calibri" panose="020F0502020204030204" pitchFamily="34" charset="0"/>
              </a:rPr>
              <a:t>at personal appearance, </a:t>
            </a:r>
            <a:r>
              <a:rPr lang="en-US" sz="1700" b="1">
                <a:solidFill>
                  <a:schemeClr val="bg2">
                    <a:lumMod val="50000"/>
                  </a:schemeClr>
                </a:solidFill>
                <a:latin typeface="+mj-lt"/>
                <a:ea typeface="Calibri" panose="020F0502020204030204" pitchFamily="34" charset="0"/>
              </a:rPr>
              <a:t>student present </a:t>
            </a:r>
            <a:r>
              <a:rPr lang="en-US" sz="1700" b="1" u="sng">
                <a:solidFill>
                  <a:schemeClr val="bg2">
                    <a:lumMod val="50000"/>
                  </a:schemeClr>
                </a:solidFill>
                <a:latin typeface="+mj-lt"/>
                <a:ea typeface="Calibri" panose="020F0502020204030204" pitchFamily="34" charset="0"/>
              </a:rPr>
              <a:t>NEW</a:t>
            </a:r>
            <a:r>
              <a:rPr lang="en-US" sz="1700" b="1">
                <a:solidFill>
                  <a:schemeClr val="bg2">
                    <a:lumMod val="50000"/>
                  </a:schemeClr>
                </a:solidFill>
                <a:latin typeface="+mj-lt"/>
                <a:ea typeface="Calibri" panose="020F0502020204030204" pitchFamily="34" charset="0"/>
              </a:rPr>
              <a:t> information</a:t>
            </a:r>
            <a:r>
              <a:rPr lang="en-US" sz="1700">
                <a:latin typeface="+mj-lt"/>
                <a:ea typeface="Calibri" panose="020F0502020204030204" pitchFamily="34" charset="0"/>
              </a:rPr>
              <a:t>, such as completion of incomplete grades or other documented grade changes, which might persuade the Committee to grant one additional term on probation. </a:t>
            </a:r>
          </a:p>
          <a:p>
            <a:pPr marL="741363" lvl="0" indent="-284163">
              <a:spcBef>
                <a:spcPts val="1800"/>
              </a:spcBef>
              <a:buSzPct val="100000"/>
              <a:buFont typeface="Arial" panose="020B0604020202020204" pitchFamily="34" charset="0"/>
              <a:buChar char="•"/>
            </a:pPr>
            <a:r>
              <a:rPr lang="en-US" sz="1700" b="1" u="sng">
                <a:solidFill>
                  <a:schemeClr val="bg2">
                    <a:lumMod val="50000"/>
                  </a:schemeClr>
                </a:solidFill>
                <a:latin typeface="+mj-lt"/>
                <a:ea typeface="Calibri" panose="020F0502020204030204" pitchFamily="34" charset="0"/>
              </a:rPr>
              <a:t>NOT</a:t>
            </a:r>
            <a:r>
              <a:rPr lang="en-US" sz="1700" b="1">
                <a:solidFill>
                  <a:schemeClr val="bg2">
                    <a:lumMod val="50000"/>
                  </a:schemeClr>
                </a:solidFill>
                <a:latin typeface="+mj-lt"/>
                <a:ea typeface="Calibri" panose="020F0502020204030204" pitchFamily="34" charset="0"/>
              </a:rPr>
              <a:t> recommended </a:t>
            </a:r>
            <a:r>
              <a:rPr lang="en-US" sz="1700">
                <a:latin typeface="+mj-lt"/>
                <a:ea typeface="Calibri" panose="020F0502020204030204" pitchFamily="34" charset="0"/>
              </a:rPr>
              <a:t>that student request personal appearance to </a:t>
            </a:r>
            <a:r>
              <a:rPr lang="en-US" sz="1700" b="1">
                <a:solidFill>
                  <a:schemeClr val="bg2">
                    <a:lumMod val="50000"/>
                  </a:schemeClr>
                </a:solidFill>
                <a:latin typeface="+mj-lt"/>
                <a:ea typeface="Calibri" panose="020F0502020204030204" pitchFamily="34" charset="0"/>
              </a:rPr>
              <a:t>reiterate facts that were presented as part of original appeal </a:t>
            </a:r>
            <a:r>
              <a:rPr lang="en-US" sz="1700">
                <a:latin typeface="+mj-lt"/>
                <a:ea typeface="Calibri" panose="020F0502020204030204" pitchFamily="34" charset="0"/>
              </a:rPr>
              <a:t>request – Committee has already reviewed and made decision on information presented through the original appeal.  </a:t>
            </a:r>
          </a:p>
          <a:p>
            <a:pPr marL="741363" lvl="0" indent="-284163">
              <a:spcBef>
                <a:spcPts val="1800"/>
              </a:spcBef>
              <a:buSzPct val="100000"/>
              <a:buFont typeface="Arial" panose="020B0604020202020204" pitchFamily="34" charset="0"/>
              <a:buChar char="•"/>
            </a:pPr>
            <a:r>
              <a:rPr lang="en-US" sz="1700">
                <a:latin typeface="+mj-lt"/>
                <a:ea typeface="Calibri" panose="020F0502020204030204" pitchFamily="34" charset="0"/>
              </a:rPr>
              <a:t>Appearance </a:t>
            </a:r>
            <a:r>
              <a:rPr lang="en-US" sz="1700" b="1">
                <a:solidFill>
                  <a:schemeClr val="bg2">
                    <a:lumMod val="50000"/>
                  </a:schemeClr>
                </a:solidFill>
                <a:latin typeface="+mj-lt"/>
                <a:ea typeface="Calibri" panose="020F0502020204030204" pitchFamily="34" charset="0"/>
              </a:rPr>
              <a:t>will be scheduled in the next regular semester following the unsuccessful appeal</a:t>
            </a:r>
            <a:r>
              <a:rPr lang="en-US" sz="1700">
                <a:latin typeface="+mj-lt"/>
                <a:ea typeface="Calibri" panose="020F0502020204030204" pitchFamily="34" charset="0"/>
              </a:rPr>
              <a:t>. As such student should take appropriate steps to continue taking courses through options available to dismissed students (i.e. GUEST, Online, or at another institution).  </a:t>
            </a:r>
          </a:p>
          <a:p>
            <a:pPr marL="741363" indent="-284163">
              <a:spcBef>
                <a:spcPts val="1800"/>
              </a:spcBef>
              <a:buSzPct val="100000"/>
              <a:buFont typeface="Arial" panose="020B0604020202020204" pitchFamily="34" charset="0"/>
              <a:buChar char="•"/>
            </a:pPr>
            <a:r>
              <a:rPr lang="en-US" sz="1700">
                <a:latin typeface="+mj-lt"/>
                <a:ea typeface="Calibri" panose="020F0502020204030204" pitchFamily="34" charset="0"/>
              </a:rPr>
              <a:t>Personal appearance before the Committee is limited to 15 minutes and only the student will be recognized to address the Committee. </a:t>
            </a:r>
          </a:p>
        </p:txBody>
      </p:sp>
      <p:pic>
        <p:nvPicPr>
          <p:cNvPr id="3" name="Audio 2">
            <a:hlinkClick r:id="" action="ppaction://media"/>
            <a:extLst>
              <a:ext uri="{FF2B5EF4-FFF2-40B4-BE49-F238E27FC236}">
                <a16:creationId xmlns:a16="http://schemas.microsoft.com/office/drawing/2014/main" id="{5C880A83-BADF-47FA-B05B-6088DD11B92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666350972"/>
      </p:ext>
    </p:extLst>
  </p:cSld>
  <p:clrMapOvr>
    <a:masterClrMapping/>
  </p:clrMapOvr>
  <mc:AlternateContent xmlns:mc="http://schemas.openxmlformats.org/markup-compatibility/2006">
    <mc:Choice xmlns:p14="http://schemas.microsoft.com/office/powerpoint/2010/main" Requires="p14">
      <p:transition spd="slow" p14:dur="2000" advTm="51064"/>
    </mc:Choice>
    <mc:Fallback>
      <p:transition spd="slow" advTm="510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95400"/>
            <a:ext cx="8077200" cy="5105400"/>
          </a:xfrm>
        </p:spPr>
        <p:txBody>
          <a:bodyPr>
            <a:normAutofit/>
          </a:bodyPr>
          <a:lstStyle/>
          <a:p>
            <a:pPr marL="465138" indent="-412750"/>
            <a:r>
              <a:rPr lang="en-US" sz="2000"/>
              <a:t>Allows students to </a:t>
            </a:r>
            <a:r>
              <a:rPr lang="en-US" sz="2000">
                <a:solidFill>
                  <a:schemeClr val="bg2">
                    <a:lumMod val="50000"/>
                  </a:schemeClr>
                </a:solidFill>
              </a:rPr>
              <a:t>restart </a:t>
            </a:r>
            <a:r>
              <a:rPr lang="en-US" sz="2000"/>
              <a:t>their</a:t>
            </a:r>
            <a:r>
              <a:rPr lang="en-US" sz="2000">
                <a:solidFill>
                  <a:schemeClr val="bg2">
                    <a:lumMod val="50000"/>
                  </a:schemeClr>
                </a:solidFill>
              </a:rPr>
              <a:t> CSU GPA while retaining credit for courses in which they earned a C- or better</a:t>
            </a:r>
          </a:p>
          <a:p>
            <a:pPr marL="465138" indent="-412750">
              <a:spcBef>
                <a:spcPts val="1800"/>
              </a:spcBef>
            </a:pPr>
            <a:r>
              <a:rPr lang="en-US" sz="2000"/>
              <a:t>Although it allows for a change in academic standing once an applicant is approved to return, </a:t>
            </a:r>
            <a:r>
              <a:rPr lang="en-US" sz="2000">
                <a:solidFill>
                  <a:schemeClr val="bg2">
                    <a:lumMod val="50000"/>
                  </a:schemeClr>
                </a:solidFill>
              </a:rPr>
              <a:t>eligibility for a Fresh Start does </a:t>
            </a:r>
            <a:r>
              <a:rPr lang="en-US" sz="2000" u="sng">
                <a:solidFill>
                  <a:schemeClr val="bg2">
                    <a:lumMod val="50000"/>
                  </a:schemeClr>
                </a:solidFill>
              </a:rPr>
              <a:t>not</a:t>
            </a:r>
            <a:r>
              <a:rPr lang="en-US" sz="2000">
                <a:solidFill>
                  <a:schemeClr val="bg2">
                    <a:lumMod val="50000"/>
                  </a:schemeClr>
                </a:solidFill>
              </a:rPr>
              <a:t> guarantee eligibility to return</a:t>
            </a:r>
          </a:p>
          <a:p>
            <a:pPr marL="465138" indent="-412750">
              <a:spcBef>
                <a:spcPts val="1800"/>
              </a:spcBef>
            </a:pPr>
            <a:r>
              <a:rPr lang="en-US" sz="2000"/>
              <a:t>Only former CSU undergrads who are completing their first undergraduate degree are eligible to apply for Fresh Start</a:t>
            </a:r>
          </a:p>
          <a:p>
            <a:pPr marL="465138" indent="-412750">
              <a:spcBef>
                <a:spcPts val="1800"/>
              </a:spcBef>
            </a:pPr>
            <a:r>
              <a:rPr lang="en-US" sz="2000" b="1">
                <a:solidFill>
                  <a:schemeClr val="bg2">
                    <a:lumMod val="50000"/>
                  </a:schemeClr>
                </a:solidFill>
              </a:rPr>
              <a:t>One time option – student can only receive one Fresh Start  </a:t>
            </a:r>
            <a:r>
              <a:rPr lang="en-US" sz="2000"/>
              <a:t>(standard or accelerated)</a:t>
            </a:r>
          </a:p>
          <a:p>
            <a:pPr marL="465138" lvl="0" indent="-412750">
              <a:spcBef>
                <a:spcPts val="1800"/>
              </a:spcBef>
            </a:pPr>
            <a:r>
              <a:rPr lang="en-US" sz="2000"/>
              <a:t>Must </a:t>
            </a:r>
            <a:r>
              <a:rPr lang="en-US" sz="2000" u="sng"/>
              <a:t>not</a:t>
            </a:r>
            <a:r>
              <a:rPr lang="en-US" sz="2000"/>
              <a:t> have been formally admitted for </a:t>
            </a:r>
            <a:r>
              <a:rPr lang="en-US" sz="2000">
                <a:solidFill>
                  <a:srgbClr val="FF0000"/>
                </a:solidFill>
              </a:rPr>
              <a:t>2</a:t>
            </a:r>
            <a:r>
              <a:rPr lang="en-US" sz="2000"/>
              <a:t> full years</a:t>
            </a:r>
          </a:p>
          <a:p>
            <a:pPr marL="465138" lvl="0" indent="0">
              <a:spcBef>
                <a:spcPts val="0"/>
              </a:spcBef>
              <a:buNone/>
            </a:pPr>
            <a:r>
              <a:rPr lang="en-US" sz="2000"/>
              <a:t>(OK to have been GUEST, Summer, or CSU Online, however, grades factor into Admission decisions)</a:t>
            </a:r>
          </a:p>
        </p:txBody>
      </p:sp>
      <p:sp>
        <p:nvSpPr>
          <p:cNvPr id="3" name="Title 2"/>
          <p:cNvSpPr>
            <a:spLocks noGrp="1"/>
          </p:cNvSpPr>
          <p:nvPr>
            <p:ph type="title"/>
          </p:nvPr>
        </p:nvSpPr>
        <p:spPr>
          <a:xfrm>
            <a:off x="682752" y="503238"/>
            <a:ext cx="4876800" cy="792162"/>
          </a:xfrm>
        </p:spPr>
        <p:txBody>
          <a:bodyPr>
            <a:normAutofit/>
          </a:bodyPr>
          <a:lstStyle/>
          <a:p>
            <a:r>
              <a:rPr lang="en-US" sz="3200">
                <a:solidFill>
                  <a:schemeClr val="tx1"/>
                </a:solidFill>
                <a:effectLst/>
              </a:rPr>
              <a:t>Fresh Start Option</a:t>
            </a:r>
          </a:p>
        </p:txBody>
      </p:sp>
      <p:pic>
        <p:nvPicPr>
          <p:cNvPr id="4" name="Audio 3">
            <a:hlinkClick r:id="" action="ppaction://media"/>
            <a:extLst>
              <a:ext uri="{FF2B5EF4-FFF2-40B4-BE49-F238E27FC236}">
                <a16:creationId xmlns:a16="http://schemas.microsoft.com/office/drawing/2014/main" id="{047F5A14-18E3-4B21-8EB1-0A42487956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702657495"/>
      </p:ext>
    </p:extLst>
  </p:cSld>
  <p:clrMapOvr>
    <a:masterClrMapping/>
  </p:clrMapOvr>
  <mc:AlternateContent xmlns:mc="http://schemas.openxmlformats.org/markup-compatibility/2006">
    <mc:Choice xmlns:p14="http://schemas.microsoft.com/office/powerpoint/2010/main" Requires="p14">
      <p:transition spd="slow" p14:dur="2000" advTm="46266"/>
    </mc:Choice>
    <mc:Fallback>
      <p:transition spd="slow" advTm="4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5105400"/>
          </a:xfrm>
        </p:spPr>
        <p:txBody>
          <a:bodyPr>
            <a:normAutofit fontScale="92500" lnSpcReduction="10000"/>
          </a:bodyPr>
          <a:lstStyle/>
          <a:p>
            <a:pPr marL="509588" lvl="0" indent="-457200">
              <a:spcBef>
                <a:spcPts val="1800"/>
              </a:spcBef>
              <a:buFont typeface="Wingdings 3" panose="05040102010807070707" pitchFamily="18" charset="2"/>
              <a:buChar char="}"/>
            </a:pPr>
            <a:r>
              <a:rPr lang="en-US" sz="1900"/>
              <a:t>Past grades will have demarcation delineating them from new grades, and will not be computed into CSU CUM GPA</a:t>
            </a:r>
          </a:p>
          <a:p>
            <a:pPr marL="512762" lvl="1" indent="0">
              <a:spcBef>
                <a:spcPts val="600"/>
              </a:spcBef>
              <a:buNone/>
            </a:pPr>
            <a:r>
              <a:rPr lang="en-US" sz="1600" u="sng">
                <a:solidFill>
                  <a:srgbClr val="C00000"/>
                </a:solidFill>
              </a:rPr>
              <a:t>Note:</a:t>
            </a:r>
            <a:r>
              <a:rPr lang="en-US" sz="1600">
                <a:solidFill>
                  <a:srgbClr val="C00000"/>
                </a:solidFill>
              </a:rPr>
              <a:t> Other institutions are not obligated to recognize our Academic Fresh Start policy and may not honor the new GPA.</a:t>
            </a:r>
          </a:p>
          <a:p>
            <a:pPr marL="509588" lvl="0" indent="-457200">
              <a:spcBef>
                <a:spcPts val="2000"/>
              </a:spcBef>
              <a:buFont typeface="Wingdings 3" panose="05040102010807070707" pitchFamily="18" charset="2"/>
              <a:buChar char="}"/>
            </a:pPr>
            <a:r>
              <a:rPr lang="en-US" sz="1900"/>
              <a:t>Grades with C- or better may count toward graduation </a:t>
            </a:r>
          </a:p>
          <a:p>
            <a:pPr marL="509588" lvl="0" indent="-457200">
              <a:spcBef>
                <a:spcPts val="2000"/>
              </a:spcBef>
              <a:buFont typeface="Wingdings 3" panose="05040102010807070707" pitchFamily="18" charset="2"/>
              <a:buChar char="}"/>
            </a:pPr>
            <a:r>
              <a:rPr lang="en-US" sz="1900"/>
              <a:t>Must complete 30 credits at CSU to graduate after using a Fresh Start (appeals may be requested if close to 30)</a:t>
            </a:r>
          </a:p>
          <a:p>
            <a:pPr marL="509588" lvl="0" indent="-457200">
              <a:spcBef>
                <a:spcPts val="2000"/>
              </a:spcBef>
              <a:buFont typeface="Wingdings 3" panose="05040102010807070707" pitchFamily="18" charset="2"/>
              <a:buChar char="}"/>
            </a:pPr>
            <a:r>
              <a:rPr lang="en-US" sz="1900"/>
              <a:t>Complete Intent to Return through Admissions website</a:t>
            </a:r>
          </a:p>
          <a:p>
            <a:pPr marL="517525" lvl="0" indent="0">
              <a:spcBef>
                <a:spcPts val="600"/>
              </a:spcBef>
              <a:buNone/>
            </a:pPr>
            <a:r>
              <a:rPr lang="en-US" sz="1600" u="sng">
                <a:solidFill>
                  <a:srgbClr val="C00000"/>
                </a:solidFill>
              </a:rPr>
              <a:t>Note:</a:t>
            </a:r>
            <a:r>
              <a:rPr lang="en-US" sz="1600">
                <a:solidFill>
                  <a:srgbClr val="C00000"/>
                </a:solidFill>
              </a:rPr>
              <a:t> Admission is not automatic – need to show readiness</a:t>
            </a:r>
          </a:p>
          <a:p>
            <a:pPr marL="509588" lvl="0" indent="-457200">
              <a:spcBef>
                <a:spcPts val="2000"/>
              </a:spcBef>
              <a:buFont typeface="Wingdings 3" panose="05040102010807070707" pitchFamily="18" charset="2"/>
              <a:buChar char="}"/>
            </a:pPr>
            <a:r>
              <a:rPr lang="en-US" sz="1900"/>
              <a:t>If student was on “Satisfactory Academic Progress” violation when they left CSU and wants financial aid, they will need to complete at SAP appeal</a:t>
            </a:r>
          </a:p>
          <a:p>
            <a:pPr marL="509588" lvl="0" indent="-457200">
              <a:spcBef>
                <a:spcPts val="2000"/>
              </a:spcBef>
              <a:buFont typeface="Wingdings 3" panose="05040102010807070707" pitchFamily="18" charset="2"/>
              <a:buChar char="}"/>
            </a:pPr>
            <a:r>
              <a:rPr lang="en-US" sz="1900"/>
              <a:t>Transcripts will show Fresh Start status (and cancel out former GPA) at census, approximately 13 working days into each semester.</a:t>
            </a:r>
          </a:p>
          <a:p>
            <a:pPr lvl="1"/>
            <a:endParaRPr lang="en-US" sz="2700"/>
          </a:p>
          <a:p>
            <a:endParaRPr lang="en-US"/>
          </a:p>
        </p:txBody>
      </p:sp>
      <p:sp>
        <p:nvSpPr>
          <p:cNvPr id="3" name="Title 2"/>
          <p:cNvSpPr>
            <a:spLocks noGrp="1"/>
          </p:cNvSpPr>
          <p:nvPr>
            <p:ph type="title"/>
          </p:nvPr>
        </p:nvSpPr>
        <p:spPr>
          <a:xfrm>
            <a:off x="454152" y="274638"/>
            <a:ext cx="4876800" cy="792162"/>
          </a:xfrm>
        </p:spPr>
        <p:txBody>
          <a:bodyPr>
            <a:normAutofit/>
          </a:bodyPr>
          <a:lstStyle/>
          <a:p>
            <a:r>
              <a:rPr lang="en-US" sz="3200">
                <a:solidFill>
                  <a:schemeClr val="tx1"/>
                </a:solidFill>
                <a:effectLst/>
              </a:rPr>
              <a:t>Fresh Start Option</a:t>
            </a:r>
          </a:p>
        </p:txBody>
      </p:sp>
      <p:pic>
        <p:nvPicPr>
          <p:cNvPr id="6" name="Audio 5">
            <a:hlinkClick r:id="" action="ppaction://media"/>
            <a:extLst>
              <a:ext uri="{FF2B5EF4-FFF2-40B4-BE49-F238E27FC236}">
                <a16:creationId xmlns:a16="http://schemas.microsoft.com/office/drawing/2014/main" id="{D6184508-275A-4439-81DB-F268D91949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411621815"/>
      </p:ext>
    </p:extLst>
  </p:cSld>
  <p:clrMapOvr>
    <a:masterClrMapping/>
  </p:clrMapOvr>
  <mc:AlternateContent xmlns:mc="http://schemas.openxmlformats.org/markup-compatibility/2006">
    <mc:Choice xmlns:p14="http://schemas.microsoft.com/office/powerpoint/2010/main" Requires="p14">
      <p:transition spd="slow" p14:dur="2000" advTm="54847"/>
    </mc:Choice>
    <mc:Fallback>
      <p:transition spd="slow" advTm="548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1878"/>
            <a:ext cx="8229600" cy="5806122"/>
          </a:xfrm>
        </p:spPr>
        <p:txBody>
          <a:bodyPr>
            <a:normAutofit fontScale="25000" lnSpcReduction="20000"/>
          </a:bodyPr>
          <a:lstStyle/>
          <a:p>
            <a:pPr marL="109728" lvl="0" indent="0">
              <a:buNone/>
            </a:pPr>
            <a:endParaRPr lang="en-US" b="1"/>
          </a:p>
          <a:p>
            <a:pPr lvl="0"/>
            <a:r>
              <a:rPr lang="en-US" sz="6800"/>
              <a:t>For semesters where student encountered extenuating circumstances, physical or mental trauma</a:t>
            </a:r>
          </a:p>
          <a:p>
            <a:pPr lvl="0"/>
            <a:endParaRPr lang="en-US" sz="6800"/>
          </a:p>
          <a:p>
            <a:r>
              <a:rPr lang="en-US" sz="6800"/>
              <a:t>All grades in an academic period (one or more semesters of continuous enrollment) are retroactively removed and replaced with entries of “W” on transcript </a:t>
            </a:r>
          </a:p>
          <a:p>
            <a:pPr lvl="0"/>
            <a:endParaRPr lang="en-US" sz="6800"/>
          </a:p>
          <a:p>
            <a:pPr lvl="0"/>
            <a:r>
              <a:rPr lang="en-US" sz="6800"/>
              <a:t>Graduate or undergraduate, GUEST, Summer Session, or comingled resident/online courses</a:t>
            </a:r>
          </a:p>
          <a:p>
            <a:pPr lvl="0"/>
            <a:endParaRPr lang="en-US" sz="6800"/>
          </a:p>
          <a:p>
            <a:pPr lvl="0"/>
            <a:r>
              <a:rPr lang="en-US" sz="6800"/>
              <a:t>Students speak with their ASC/advisor and submit request online, </a:t>
            </a:r>
            <a:r>
              <a:rPr lang="en-US" sz="6800">
                <a:solidFill>
                  <a:srgbClr val="C00000"/>
                </a:solidFill>
                <a:hlinkClick r:id="rId5">
                  <a:extLst>
                    <a:ext uri="{A12FA001-AC4F-418D-AE19-62706E023703}">
                      <ahyp:hlinkClr xmlns:ahyp="http://schemas.microsoft.com/office/drawing/2018/hyperlinkcolor" val="tx"/>
                    </a:ext>
                  </a:extLst>
                </a:hlinkClick>
              </a:rPr>
              <a:t>www.retros.casa.colostate.edu</a:t>
            </a:r>
            <a:r>
              <a:rPr lang="en-US" sz="6800">
                <a:solidFill>
                  <a:srgbClr val="C00000"/>
                </a:solidFill>
              </a:rPr>
              <a:t> </a:t>
            </a:r>
            <a:endParaRPr lang="en-US" sz="6800" i="1">
              <a:solidFill>
                <a:srgbClr val="C00000"/>
              </a:solidFill>
            </a:endParaRPr>
          </a:p>
          <a:p>
            <a:pPr marL="109728" lvl="0" indent="0">
              <a:buNone/>
            </a:pPr>
            <a:endParaRPr lang="en-US" sz="6800"/>
          </a:p>
          <a:p>
            <a:pPr lvl="0"/>
            <a:r>
              <a:rPr lang="en-US" sz="6800"/>
              <a:t>Request should be well-written, provide professional documentation and/or letters of support, and plan of action</a:t>
            </a:r>
          </a:p>
          <a:p>
            <a:pPr lvl="0"/>
            <a:endParaRPr lang="en-US" sz="6800"/>
          </a:p>
          <a:p>
            <a:r>
              <a:rPr lang="en-US" sz="6800"/>
              <a:t>The Committee on Scholastic Standards meets 8-9 times during the academic year, not in summer. </a:t>
            </a:r>
          </a:p>
          <a:p>
            <a:endParaRPr lang="en-US" sz="6800"/>
          </a:p>
          <a:p>
            <a:pPr marL="2165350" indent="-255588"/>
            <a:r>
              <a:rPr lang="en-US" sz="6800"/>
              <a:t>Tuition and fees are </a:t>
            </a:r>
            <a:r>
              <a:rPr lang="en-US" sz="6800" u="sng"/>
              <a:t>not</a:t>
            </a:r>
            <a:r>
              <a:rPr lang="en-US" sz="6800"/>
              <a:t> affected or altered.  If student is seeking a tuition reimbursement, would need to file a tuition assessment appeal</a:t>
            </a:r>
          </a:p>
          <a:p>
            <a:pPr lvl="0"/>
            <a:endParaRPr lang="en-US" sz="3200"/>
          </a:p>
          <a:p>
            <a:endParaRPr lang="en-US" sz="7200"/>
          </a:p>
          <a:p>
            <a:pPr marL="109728" lvl="0" indent="0">
              <a:buNone/>
            </a:pPr>
            <a:endParaRPr lang="en-US" sz="8000"/>
          </a:p>
          <a:p>
            <a:pPr lvl="0"/>
            <a:endParaRPr lang="en-US" sz="7200"/>
          </a:p>
          <a:p>
            <a:pPr lvl="0"/>
            <a:endParaRPr lang="en-US" sz="7200"/>
          </a:p>
          <a:p>
            <a:pPr lvl="0"/>
            <a:endParaRPr lang="en-US" sz="4200"/>
          </a:p>
          <a:p>
            <a:pPr lvl="0"/>
            <a:endParaRPr lang="en-US" sz="4200"/>
          </a:p>
          <a:p>
            <a:endParaRPr lang="en-US"/>
          </a:p>
          <a:p>
            <a:pPr marL="109728" indent="0">
              <a:buNone/>
            </a:pPr>
            <a:r>
              <a:rPr lang="en-US" b="1"/>
              <a:t> </a:t>
            </a:r>
            <a:endParaRPr lang="en-US"/>
          </a:p>
          <a:p>
            <a:endParaRPr lang="en-US"/>
          </a:p>
        </p:txBody>
      </p:sp>
      <p:sp>
        <p:nvSpPr>
          <p:cNvPr id="3" name="Title 2"/>
          <p:cNvSpPr>
            <a:spLocks noGrp="1"/>
          </p:cNvSpPr>
          <p:nvPr>
            <p:ph type="title"/>
          </p:nvPr>
        </p:nvSpPr>
        <p:spPr>
          <a:xfrm>
            <a:off x="457200" y="381000"/>
            <a:ext cx="8229600" cy="639762"/>
          </a:xfrm>
        </p:spPr>
        <p:txBody>
          <a:bodyPr>
            <a:normAutofit/>
          </a:bodyPr>
          <a:lstStyle/>
          <a:p>
            <a:pPr marL="109728" lvl="0"/>
            <a:r>
              <a:rPr lang="en-US" sz="3200">
                <a:solidFill>
                  <a:schemeClr val="tx1"/>
                </a:solidFill>
                <a:effectLst/>
              </a:rPr>
              <a:t>Retroactive Withdrawals</a:t>
            </a:r>
          </a:p>
        </p:txBody>
      </p:sp>
      <p:pic>
        <p:nvPicPr>
          <p:cNvPr id="4" name="Audio 3">
            <a:hlinkClick r:id="" action="ppaction://media"/>
            <a:extLst>
              <a:ext uri="{FF2B5EF4-FFF2-40B4-BE49-F238E27FC236}">
                <a16:creationId xmlns:a16="http://schemas.microsoft.com/office/drawing/2014/main" id="{C86208CB-68BE-4809-87D0-FCB73EF9E45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22704590"/>
      </p:ext>
    </p:extLst>
  </p:cSld>
  <p:clrMapOvr>
    <a:masterClrMapping/>
  </p:clrMapOvr>
  <mc:AlternateContent xmlns:mc="http://schemas.openxmlformats.org/markup-compatibility/2006">
    <mc:Choice xmlns:p14="http://schemas.microsoft.com/office/powerpoint/2010/main" Requires="p14">
      <p:transition spd="slow" p14:dur="2000" advTm="60760"/>
    </mc:Choice>
    <mc:Fallback>
      <p:transition spd="slow" advTm="607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6BF5CE61-746C-41E3-A1B3-5E3B27C80FF9}"/>
              </a:ext>
            </a:extLst>
          </p:cNvPr>
          <p:cNvSpPr txBox="1">
            <a:spLocks/>
          </p:cNvSpPr>
          <p:nvPr/>
        </p:nvSpPr>
        <p:spPr>
          <a:xfrm>
            <a:off x="2971800" y="2438400"/>
            <a:ext cx="4495800" cy="609600"/>
          </a:xfrm>
          <a:prstGeom prst="rect">
            <a:avLst/>
          </a:prstGeom>
        </p:spPr>
        <p:txBody>
          <a:bodyPr>
            <a:norm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US" sz="3400">
                <a:solidFill>
                  <a:schemeClr val="tx1"/>
                </a:solidFill>
                <a:effectLst/>
              </a:rPr>
              <a:t>Questions ? ? ?</a:t>
            </a:r>
          </a:p>
        </p:txBody>
      </p:sp>
      <p:pic>
        <p:nvPicPr>
          <p:cNvPr id="3" name="Audio 2">
            <a:hlinkClick r:id="" action="ppaction://media"/>
            <a:extLst>
              <a:ext uri="{FF2B5EF4-FFF2-40B4-BE49-F238E27FC236}">
                <a16:creationId xmlns:a16="http://schemas.microsoft.com/office/drawing/2014/main" id="{C420A639-6D3A-45AB-A83F-42CB6706350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922895658"/>
      </p:ext>
    </p:extLst>
  </p:cSld>
  <p:clrMapOvr>
    <a:masterClrMapping/>
  </p:clrMapOvr>
  <mc:AlternateContent xmlns:mc="http://schemas.openxmlformats.org/markup-compatibility/2006">
    <mc:Choice xmlns:p14="http://schemas.microsoft.com/office/powerpoint/2010/main" Requires="p14">
      <p:transition spd="slow" p14:dur="2000" advTm="41300"/>
    </mc:Choice>
    <mc:Fallback>
      <p:transition spd="slow" advTm="41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71600" y="1219200"/>
            <a:ext cx="7315200" cy="4902391"/>
          </a:xfrm>
        </p:spPr>
        <p:txBody>
          <a:bodyPr>
            <a:normAutofit fontScale="92500"/>
          </a:bodyPr>
          <a:lstStyle/>
          <a:p>
            <a:pPr marL="109728" indent="0">
              <a:buNone/>
            </a:pPr>
            <a:r>
              <a:rPr lang="en-US" sz="2200" b="1"/>
              <a:t>Faculty Committee on Scholastic Standards</a:t>
            </a:r>
            <a:r>
              <a:rPr lang="en-US" sz="2200"/>
              <a:t> </a:t>
            </a:r>
          </a:p>
          <a:p>
            <a:pPr marL="109728" indent="0">
              <a:buNone/>
            </a:pPr>
            <a:r>
              <a:rPr lang="en-US" sz="1900"/>
              <a:t>(Collaborative for Student Achievement)</a:t>
            </a:r>
          </a:p>
          <a:p>
            <a:pPr lvl="1">
              <a:spcBef>
                <a:spcPts val="600"/>
              </a:spcBef>
            </a:pPr>
            <a:r>
              <a:rPr lang="en-US" sz="1900"/>
              <a:t>Academic Dismissal Appeals</a:t>
            </a:r>
          </a:p>
          <a:p>
            <a:pPr lvl="1">
              <a:spcBef>
                <a:spcPts val="600"/>
              </a:spcBef>
            </a:pPr>
            <a:r>
              <a:rPr lang="en-US" sz="1900"/>
              <a:t>Retroactive Withdrawals</a:t>
            </a:r>
          </a:p>
          <a:p>
            <a:pPr lvl="1">
              <a:spcBef>
                <a:spcPts val="600"/>
              </a:spcBef>
            </a:pPr>
            <a:r>
              <a:rPr lang="en-US" sz="1900"/>
              <a:t>Fresh Start</a:t>
            </a:r>
          </a:p>
          <a:p>
            <a:pPr lvl="1">
              <a:spcBef>
                <a:spcPts val="600"/>
              </a:spcBef>
            </a:pPr>
            <a:r>
              <a:rPr lang="en-US" sz="1900"/>
              <a:t>Freshman Accelerated Fresh Start</a:t>
            </a:r>
          </a:p>
          <a:p>
            <a:pPr lvl="1"/>
            <a:endParaRPr lang="en-US" sz="2000"/>
          </a:p>
          <a:p>
            <a:pPr marL="109728" indent="0">
              <a:buNone/>
            </a:pPr>
            <a:r>
              <a:rPr lang="en-US" sz="2200" b="1"/>
              <a:t>Office of the Vice Provost for Undergraduate Affairs </a:t>
            </a:r>
          </a:p>
          <a:p>
            <a:pPr marL="109728" indent="0">
              <a:buNone/>
            </a:pPr>
            <a:r>
              <a:rPr lang="en-US" sz="1900"/>
              <a:t>(Student Appeals Officer &amp; Registrar’s Office)</a:t>
            </a:r>
          </a:p>
          <a:p>
            <a:pPr lvl="1">
              <a:spcBef>
                <a:spcPts val="600"/>
              </a:spcBef>
            </a:pPr>
            <a:r>
              <a:rPr lang="en-US" sz="1900"/>
              <a:t>Registration Appeal</a:t>
            </a:r>
          </a:p>
          <a:p>
            <a:pPr lvl="1">
              <a:spcBef>
                <a:spcPts val="600"/>
              </a:spcBef>
            </a:pPr>
            <a:r>
              <a:rPr lang="en-US" sz="1900"/>
              <a:t>Core Requirement Substitution</a:t>
            </a:r>
          </a:p>
          <a:p>
            <a:pPr lvl="1">
              <a:spcBef>
                <a:spcPts val="600"/>
              </a:spcBef>
            </a:pPr>
            <a:r>
              <a:rPr lang="en-US" sz="1900"/>
              <a:t>University Graduation Requirements</a:t>
            </a:r>
          </a:p>
          <a:p>
            <a:pPr lvl="1">
              <a:spcBef>
                <a:spcPts val="600"/>
              </a:spcBef>
            </a:pPr>
            <a:r>
              <a:rPr lang="en-US" sz="1900"/>
              <a:t>All University Requirement Math/Comp</a:t>
            </a:r>
          </a:p>
          <a:p>
            <a:pPr lvl="1">
              <a:spcBef>
                <a:spcPts val="600"/>
              </a:spcBef>
            </a:pPr>
            <a:r>
              <a:rPr lang="en-US" sz="1900"/>
              <a:t>Transfer Course Equivalency (Registrar and Department)</a:t>
            </a:r>
          </a:p>
          <a:p>
            <a:pPr lvl="1"/>
            <a:endParaRPr lang="en-US" sz="2000"/>
          </a:p>
          <a:p>
            <a:pPr lvl="1"/>
            <a:endParaRPr lang="en-US"/>
          </a:p>
          <a:p>
            <a:pPr lvl="1"/>
            <a:endParaRPr lang="en-US"/>
          </a:p>
          <a:p>
            <a:pPr lvl="1"/>
            <a:endParaRPr lang="en-US"/>
          </a:p>
          <a:p>
            <a:pPr lvl="1"/>
            <a:endParaRPr lang="en-US"/>
          </a:p>
          <a:p>
            <a:pPr lvl="1"/>
            <a:endParaRPr lang="en-US"/>
          </a:p>
        </p:txBody>
      </p:sp>
      <p:sp>
        <p:nvSpPr>
          <p:cNvPr id="3" name="Title 2"/>
          <p:cNvSpPr>
            <a:spLocks noGrp="1"/>
          </p:cNvSpPr>
          <p:nvPr>
            <p:ph type="title"/>
          </p:nvPr>
        </p:nvSpPr>
        <p:spPr>
          <a:xfrm>
            <a:off x="1427871" y="439630"/>
            <a:ext cx="7202658" cy="787591"/>
          </a:xfrm>
        </p:spPr>
        <p:txBody>
          <a:bodyPr>
            <a:noAutofit/>
          </a:bodyPr>
          <a:lstStyle/>
          <a:p>
            <a:r>
              <a:rPr lang="en-US" sz="3200">
                <a:solidFill>
                  <a:schemeClr val="bg2">
                    <a:lumMod val="50000"/>
                  </a:schemeClr>
                </a:solidFill>
                <a:effectLst/>
              </a:rPr>
              <a:t>Who Handles What Appeals?</a:t>
            </a:r>
          </a:p>
        </p:txBody>
      </p:sp>
      <p:pic>
        <p:nvPicPr>
          <p:cNvPr id="9" name="Audio 8">
            <a:hlinkClick r:id="" action="ppaction://media"/>
            <a:extLst>
              <a:ext uri="{FF2B5EF4-FFF2-40B4-BE49-F238E27FC236}">
                <a16:creationId xmlns:a16="http://schemas.microsoft.com/office/drawing/2014/main" id="{00DBF040-63A1-4659-A460-66F891969F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070097164"/>
      </p:ext>
    </p:extLst>
  </p:cSld>
  <p:clrMapOvr>
    <a:masterClrMapping/>
  </p:clrMapOvr>
  <mc:AlternateContent xmlns:mc="http://schemas.openxmlformats.org/markup-compatibility/2006">
    <mc:Choice xmlns:p14="http://schemas.microsoft.com/office/powerpoint/2010/main" Requires="p14">
      <p:transition spd="slow" p14:dur="2000" advTm="35499"/>
    </mc:Choice>
    <mc:Fallback>
      <p:transition spd="slow" advTm="354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3400" y="1782762"/>
            <a:ext cx="8229600" cy="3928872"/>
          </a:xfrm>
        </p:spPr>
        <p:txBody>
          <a:bodyPr>
            <a:normAutofit/>
          </a:bodyPr>
          <a:lstStyle/>
          <a:p>
            <a:pPr marL="347663" indent="-238125"/>
            <a:r>
              <a:rPr lang="en-US" sz="2600"/>
              <a:t>Minimum Grade point Average= </a:t>
            </a:r>
          </a:p>
          <a:p>
            <a:pPr marL="109728" lvl="0" indent="0">
              <a:buNone/>
            </a:pPr>
            <a:r>
              <a:rPr lang="en-US" sz="2600"/>
              <a:t>  2.0 CUM GPA to remain at CSU and graduate</a:t>
            </a:r>
          </a:p>
          <a:p>
            <a:pPr marL="109728" lvl="0" indent="0">
              <a:buNone/>
            </a:pPr>
            <a:endParaRPr lang="en-US"/>
          </a:p>
          <a:p>
            <a:pPr lvl="1">
              <a:buFont typeface="Arial" panose="020B0604020202020204" pitchFamily="34" charset="0"/>
              <a:buChar char="•"/>
            </a:pPr>
            <a:r>
              <a:rPr lang="en-US"/>
              <a:t>Grade calculations include CSU Summer Session, GUEST and CSU Online courses, </a:t>
            </a:r>
            <a:r>
              <a:rPr lang="en-US" b="1" u="sng"/>
              <a:t>NOT</a:t>
            </a:r>
            <a:r>
              <a:rPr lang="en-US"/>
              <a:t> CSU Global, CSU Pueblo or transfer courses</a:t>
            </a:r>
          </a:p>
          <a:p>
            <a:pPr lvl="1"/>
            <a:endParaRPr lang="en-US"/>
          </a:p>
          <a:p>
            <a:pPr lvl="0"/>
            <a:r>
              <a:rPr lang="en-US" sz="2600"/>
              <a:t>Failure to maintain a 2.00 or higher CUM GPA will result in academic probation.</a:t>
            </a:r>
          </a:p>
          <a:p>
            <a:pPr lvl="1"/>
            <a:endParaRPr lang="en-US"/>
          </a:p>
        </p:txBody>
      </p:sp>
      <p:sp>
        <p:nvSpPr>
          <p:cNvPr id="4" name="Title 3"/>
          <p:cNvSpPr>
            <a:spLocks noGrp="1"/>
          </p:cNvSpPr>
          <p:nvPr>
            <p:ph type="title"/>
          </p:nvPr>
        </p:nvSpPr>
        <p:spPr>
          <a:xfrm>
            <a:off x="457200" y="381000"/>
            <a:ext cx="8229600" cy="1325562"/>
          </a:xfrm>
        </p:spPr>
        <p:txBody>
          <a:bodyPr>
            <a:normAutofit/>
          </a:bodyPr>
          <a:lstStyle/>
          <a:p>
            <a:pPr algn="ctr"/>
            <a:r>
              <a:rPr lang="en-US" sz="3400">
                <a:solidFill>
                  <a:schemeClr val="tx1"/>
                </a:solidFill>
                <a:effectLst/>
              </a:rPr>
              <a:t>Scholastic Standards Policy </a:t>
            </a:r>
            <a:br>
              <a:rPr lang="en-US" sz="4400">
                <a:solidFill>
                  <a:schemeClr val="tx1"/>
                </a:solidFill>
                <a:effectLst/>
              </a:rPr>
            </a:br>
            <a:r>
              <a:rPr lang="en-US" sz="1800">
                <a:solidFill>
                  <a:schemeClr val="tx1"/>
                </a:solidFill>
                <a:effectLst/>
              </a:rPr>
              <a:t>for undergraduates - http://www.catalog.colostate.edu/</a:t>
            </a:r>
          </a:p>
        </p:txBody>
      </p:sp>
      <p:pic>
        <p:nvPicPr>
          <p:cNvPr id="2" name="Audio 1">
            <a:hlinkClick r:id="" action="ppaction://media"/>
            <a:extLst>
              <a:ext uri="{FF2B5EF4-FFF2-40B4-BE49-F238E27FC236}">
                <a16:creationId xmlns:a16="http://schemas.microsoft.com/office/drawing/2014/main" id="{67C1B171-6B95-442E-BF25-A10BE2F771D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3668024218"/>
      </p:ext>
    </p:extLst>
  </p:cSld>
  <p:clrMapOvr>
    <a:masterClrMapping/>
  </p:clrMapOvr>
  <mc:AlternateContent xmlns:mc="http://schemas.openxmlformats.org/markup-compatibility/2006">
    <mc:Choice xmlns:p14="http://schemas.microsoft.com/office/powerpoint/2010/main" Requires="p14">
      <p:transition spd="slow" p14:dur="2000" advTm="35032"/>
    </mc:Choice>
    <mc:Fallback>
      <p:transition spd="slow" advTm="35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85800"/>
            <a:ext cx="8229600" cy="5194418"/>
          </a:xfrm>
        </p:spPr>
        <p:txBody>
          <a:bodyPr>
            <a:normAutofit lnSpcReduction="10000"/>
          </a:bodyPr>
          <a:lstStyle/>
          <a:p>
            <a:pPr marL="109728" lvl="0" indent="0">
              <a:buNone/>
            </a:pPr>
            <a:r>
              <a:rPr lang="en-US" sz="2200" b="1"/>
              <a:t>Academic Probation</a:t>
            </a:r>
          </a:p>
          <a:p>
            <a:pPr marL="690563" lvl="1" indent="-346075">
              <a:spcBef>
                <a:spcPts val="1200"/>
              </a:spcBef>
              <a:buFont typeface="Wingdings 3" panose="05040102010807070707" pitchFamily="18" charset="2"/>
              <a:buChar char=""/>
            </a:pPr>
            <a:r>
              <a:rPr lang="en-US" sz="2000"/>
              <a:t>Students are allowed 2 semesters (fall/spring) in which to earn a CUM 2.0 GPA or they are dismissed</a:t>
            </a:r>
            <a:endParaRPr lang="en-US" sz="2000" b="1">
              <a:solidFill>
                <a:srgbClr val="C00000"/>
              </a:solidFill>
            </a:endParaRPr>
          </a:p>
          <a:p>
            <a:pPr marL="976313" lvl="2" indent="-285750">
              <a:buClrTx/>
              <a:buFont typeface="Arial" panose="020B0604020202020204" pitchFamily="34" charset="0"/>
              <a:buChar char="•"/>
            </a:pPr>
            <a:r>
              <a:rPr lang="en-US" sz="1600" b="1">
                <a:solidFill>
                  <a:srgbClr val="C00000"/>
                </a:solidFill>
              </a:rPr>
              <a:t>Exception is a first semester freshman (non-transfer) – FAFS applies</a:t>
            </a:r>
          </a:p>
          <a:p>
            <a:pPr marL="976313" lvl="2" indent="-285750">
              <a:buClrTx/>
              <a:buFont typeface="Arial" panose="020B0604020202020204" pitchFamily="34" charset="0"/>
              <a:buChar char="•"/>
            </a:pPr>
            <a:r>
              <a:rPr lang="en-US" sz="1600"/>
              <a:t>Summer Term = students can utilize summer term to regain good standing</a:t>
            </a:r>
          </a:p>
          <a:p>
            <a:pPr marL="630936" lvl="2" indent="0">
              <a:buNone/>
            </a:pPr>
            <a:endParaRPr lang="en-US" sz="1800" b="1"/>
          </a:p>
          <a:p>
            <a:pPr marL="112713" lvl="1" indent="0">
              <a:buNone/>
            </a:pPr>
            <a:r>
              <a:rPr lang="en-US" sz="2100" b="1"/>
              <a:t>How do students know they are on probation or have been dismissed?</a:t>
            </a:r>
            <a:r>
              <a:rPr lang="en-US" sz="2100" b="1">
                <a:solidFill>
                  <a:schemeClr val="bg2">
                    <a:lumMod val="50000"/>
                  </a:schemeClr>
                </a:solidFill>
              </a:rPr>
              <a:t>  </a:t>
            </a:r>
          </a:p>
          <a:p>
            <a:pPr marL="690563" lvl="2" indent="-354013">
              <a:spcBef>
                <a:spcPts val="1200"/>
              </a:spcBef>
              <a:buClr>
                <a:schemeClr val="accent1"/>
              </a:buClr>
              <a:buFont typeface="Wingdings 3" panose="05040102010807070707" pitchFamily="18" charset="2"/>
              <a:buChar char=""/>
            </a:pPr>
            <a:r>
              <a:rPr lang="en-US" sz="2000"/>
              <a:t>Correspondence (letters, emails, text, and </a:t>
            </a:r>
            <a:r>
              <a:rPr lang="en-US" sz="2000" err="1"/>
              <a:t>RAMweb</a:t>
            </a:r>
            <a:r>
              <a:rPr lang="en-US" sz="2000"/>
              <a:t> alerts</a:t>
            </a:r>
          </a:p>
          <a:p>
            <a:pPr lvl="3">
              <a:spcBef>
                <a:spcPts val="600"/>
              </a:spcBef>
              <a:buClr>
                <a:schemeClr val="accent1"/>
              </a:buClr>
              <a:buFont typeface="Arial" panose="020B0604020202020204" pitchFamily="34" charset="0"/>
              <a:buChar char="•"/>
            </a:pPr>
            <a:r>
              <a:rPr lang="en-US" sz="1600"/>
              <a:t>Sent on behalf of Scholastic Standards Committee by Student Achievement</a:t>
            </a:r>
          </a:p>
          <a:p>
            <a:pPr lvl="3">
              <a:spcBef>
                <a:spcPts val="600"/>
              </a:spcBef>
              <a:buClr>
                <a:schemeClr val="accent1"/>
              </a:buClr>
              <a:buFont typeface="Arial" panose="020B0604020202020204" pitchFamily="34" charset="0"/>
              <a:buChar char="•"/>
            </a:pPr>
            <a:r>
              <a:rPr lang="en-US" sz="1600"/>
              <a:t>Offer resources, support, and options to/after academic dismissal </a:t>
            </a:r>
          </a:p>
          <a:p>
            <a:pPr marL="690563" lvl="2" indent="-354013">
              <a:spcBef>
                <a:spcPts val="1800"/>
              </a:spcBef>
              <a:buClr>
                <a:schemeClr val="accent1"/>
              </a:buClr>
              <a:buFont typeface="Wingdings 3" panose="05040102010807070707" pitchFamily="18" charset="2"/>
              <a:buChar char=""/>
            </a:pPr>
            <a:r>
              <a:rPr lang="en-US" sz="2000"/>
              <a:t>Academic Standing displayed on </a:t>
            </a:r>
            <a:r>
              <a:rPr lang="en-US" sz="2000" err="1"/>
              <a:t>RAMweb</a:t>
            </a:r>
            <a:r>
              <a:rPr lang="en-US" sz="2000"/>
              <a:t> homepage</a:t>
            </a:r>
          </a:p>
          <a:p>
            <a:pPr marL="690563" lvl="2" indent="-354013">
              <a:spcBef>
                <a:spcPts val="1800"/>
              </a:spcBef>
              <a:buClr>
                <a:schemeClr val="accent1"/>
              </a:buClr>
              <a:buFont typeface="Wingdings 3" panose="05040102010807070707" pitchFamily="18" charset="2"/>
              <a:buChar char=""/>
            </a:pPr>
            <a:r>
              <a:rPr lang="en-US" sz="2000"/>
              <a:t>ASC/Advisor Outreach</a:t>
            </a:r>
          </a:p>
          <a:p>
            <a:pPr marL="109728" indent="0">
              <a:buNone/>
            </a:pPr>
            <a:endParaRPr lang="en-US" sz="1100"/>
          </a:p>
        </p:txBody>
      </p:sp>
      <p:pic>
        <p:nvPicPr>
          <p:cNvPr id="4" name="Audio 3">
            <a:hlinkClick r:id="" action="ppaction://media"/>
            <a:extLst>
              <a:ext uri="{FF2B5EF4-FFF2-40B4-BE49-F238E27FC236}">
                <a16:creationId xmlns:a16="http://schemas.microsoft.com/office/drawing/2014/main" id="{D907D1E5-8340-4FDA-A553-235E5500FA3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615257807"/>
      </p:ext>
    </p:extLst>
  </p:cSld>
  <p:clrMapOvr>
    <a:masterClrMapping/>
  </p:clrMapOvr>
  <mc:AlternateContent xmlns:mc="http://schemas.openxmlformats.org/markup-compatibility/2006">
    <mc:Choice xmlns:p14="http://schemas.microsoft.com/office/powerpoint/2010/main" Requires="p14">
      <p:transition spd="slow" p14:dur="2000" advTm="49909"/>
    </mc:Choice>
    <mc:Fallback>
      <p:transition spd="slow" advTm="499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219200"/>
            <a:ext cx="8229600" cy="4114800"/>
          </a:xfrm>
        </p:spPr>
        <p:txBody>
          <a:bodyPr>
            <a:normAutofit/>
          </a:bodyPr>
          <a:lstStyle/>
          <a:p>
            <a:pPr marL="0" indent="0">
              <a:spcBef>
                <a:spcPts val="1200"/>
              </a:spcBef>
              <a:buNone/>
            </a:pPr>
            <a:r>
              <a:rPr lang="en-US" sz="1900" b="1">
                <a:solidFill>
                  <a:srgbClr val="C00000"/>
                </a:solidFill>
              </a:rPr>
              <a:t>After fall semester 2017, a first-time first-year student who finishes their first semester at CSU and earns below a 1.000 CUM GPA </a:t>
            </a:r>
            <a:r>
              <a:rPr lang="en-US" sz="1900" b="1" u="sng">
                <a:solidFill>
                  <a:srgbClr val="C00000"/>
                </a:solidFill>
              </a:rPr>
              <a:t>must</a:t>
            </a:r>
            <a:r>
              <a:rPr lang="en-US" sz="1900" b="1">
                <a:solidFill>
                  <a:srgbClr val="C00000"/>
                </a:solidFill>
              </a:rPr>
              <a:t> make a choice:</a:t>
            </a:r>
            <a:endParaRPr lang="en-US" sz="1900">
              <a:solidFill>
                <a:srgbClr val="C00000"/>
              </a:solidFill>
            </a:endParaRPr>
          </a:p>
          <a:p>
            <a:pPr marL="457200" lvl="0" indent="-457200">
              <a:spcBef>
                <a:spcPts val="1200"/>
              </a:spcBef>
              <a:buSzPct val="85000"/>
              <a:buFont typeface="+mj-lt"/>
              <a:buAutoNum type="alphaUcPeriod"/>
            </a:pPr>
            <a:r>
              <a:rPr lang="en-US" sz="1900"/>
              <a:t>Take 1 – 3 semesters off, return with an Accelerated (less than 2 years) Fresh Start, and begin earning a new GPA.</a:t>
            </a:r>
          </a:p>
          <a:p>
            <a:pPr marL="0" lvl="0" indent="0">
              <a:spcBef>
                <a:spcPts val="1000"/>
              </a:spcBef>
              <a:spcAft>
                <a:spcPts val="600"/>
              </a:spcAft>
              <a:buNone/>
            </a:pPr>
            <a:r>
              <a:rPr lang="en-US" sz="1900">
                <a:solidFill>
                  <a:schemeClr val="accent1"/>
                </a:solidFill>
              </a:rPr>
              <a:t>	</a:t>
            </a:r>
            <a:r>
              <a:rPr lang="en-US" sz="1900" b="1">
                <a:solidFill>
                  <a:schemeClr val="accent1"/>
                </a:solidFill>
              </a:rPr>
              <a:t>-OR-</a:t>
            </a:r>
          </a:p>
          <a:p>
            <a:pPr marL="457200" lvl="0" indent="-457200">
              <a:buSzPct val="85000"/>
              <a:buFont typeface="+mj-lt"/>
              <a:buAutoNum type="alphaUcPeriod" startAt="2"/>
            </a:pPr>
            <a:r>
              <a:rPr lang="en-US" sz="1900"/>
              <a:t>Continue attending the following semester and earn at least a term 2.000 GPA on 12 or more credits, and receive another semester on probation (or good standing if applicable).  </a:t>
            </a:r>
          </a:p>
          <a:p>
            <a:pPr marL="493776" lvl="2" indent="0">
              <a:spcBef>
                <a:spcPts val="1800"/>
              </a:spcBef>
              <a:buSzPct val="85000"/>
              <a:buNone/>
            </a:pPr>
            <a:r>
              <a:rPr lang="en-US" sz="1900"/>
              <a:t>If earn less than a 2.000 term GPA student will be academically dismissed (not eligible for dismissal appeal). </a:t>
            </a:r>
          </a:p>
        </p:txBody>
      </p:sp>
      <p:sp>
        <p:nvSpPr>
          <p:cNvPr id="3" name="Title 2"/>
          <p:cNvSpPr>
            <a:spLocks noGrp="1"/>
          </p:cNvSpPr>
          <p:nvPr>
            <p:ph type="title"/>
          </p:nvPr>
        </p:nvSpPr>
        <p:spPr>
          <a:xfrm>
            <a:off x="609600" y="533400"/>
            <a:ext cx="8229600" cy="685800"/>
          </a:xfrm>
        </p:spPr>
        <p:txBody>
          <a:bodyPr>
            <a:noAutofit/>
          </a:bodyPr>
          <a:lstStyle/>
          <a:p>
            <a:r>
              <a:rPr lang="en-US" sz="3000">
                <a:solidFill>
                  <a:schemeClr val="tx1"/>
                </a:solidFill>
                <a:effectLst/>
              </a:rPr>
              <a:t>Freshman Accelerated Fresh Start (FAFS)</a:t>
            </a:r>
          </a:p>
        </p:txBody>
      </p:sp>
      <p:sp>
        <p:nvSpPr>
          <p:cNvPr id="4" name="Rectangle 3">
            <a:extLst>
              <a:ext uri="{FF2B5EF4-FFF2-40B4-BE49-F238E27FC236}">
                <a16:creationId xmlns:a16="http://schemas.microsoft.com/office/drawing/2014/main" id="{9990B85E-06C5-4B13-8BED-444974564EA0}"/>
              </a:ext>
            </a:extLst>
          </p:cNvPr>
          <p:cNvSpPr/>
          <p:nvPr/>
        </p:nvSpPr>
        <p:spPr>
          <a:xfrm>
            <a:off x="4191000" y="5366084"/>
            <a:ext cx="4499811" cy="1015663"/>
          </a:xfrm>
          <a:prstGeom prst="rect">
            <a:avLst/>
          </a:prstGeom>
          <a:ln>
            <a:solidFill>
              <a:srgbClr val="C00000"/>
            </a:solidFill>
          </a:ln>
        </p:spPr>
        <p:txBody>
          <a:bodyPr wrap="square">
            <a:spAutoFit/>
          </a:bodyPr>
          <a:lstStyle/>
          <a:p>
            <a:r>
              <a:rPr lang="en-US" sz="1500">
                <a:solidFill>
                  <a:srgbClr val="C00000"/>
                </a:solidFill>
              </a:rPr>
              <a:t>Important to note:  </a:t>
            </a:r>
          </a:p>
          <a:p>
            <a:pPr marL="285750" indent="-285750">
              <a:buFont typeface="Arial" panose="020B0604020202020204" pitchFamily="34" charset="0"/>
              <a:buChar char="•"/>
            </a:pPr>
            <a:r>
              <a:rPr lang="en-US" sz="1500">
                <a:solidFill>
                  <a:srgbClr val="C00000"/>
                </a:solidFill>
              </a:rPr>
              <a:t>Transfer students are not eligible for FAFS</a:t>
            </a:r>
          </a:p>
          <a:p>
            <a:pPr marL="285750" indent="-285750">
              <a:buFont typeface="Arial" panose="020B0604020202020204" pitchFamily="34" charset="0"/>
              <a:buChar char="•"/>
            </a:pPr>
            <a:r>
              <a:rPr lang="en-US" sz="1500">
                <a:solidFill>
                  <a:srgbClr val="C00000"/>
                </a:solidFill>
              </a:rPr>
              <a:t>One time option – student can only receive one Fresh Start (standard or accelerated)</a:t>
            </a:r>
            <a:endParaRPr lang="en-US" sz="1500"/>
          </a:p>
        </p:txBody>
      </p:sp>
      <p:pic>
        <p:nvPicPr>
          <p:cNvPr id="9" name="Audio 8">
            <a:hlinkClick r:id="" action="ppaction://media"/>
            <a:extLst>
              <a:ext uri="{FF2B5EF4-FFF2-40B4-BE49-F238E27FC236}">
                <a16:creationId xmlns:a16="http://schemas.microsoft.com/office/drawing/2014/main" id="{98E01106-7024-43CF-AF77-8DA0E5163A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385829314"/>
      </p:ext>
    </p:extLst>
  </p:cSld>
  <p:clrMapOvr>
    <a:masterClrMapping/>
  </p:clrMapOvr>
  <mc:AlternateContent xmlns:mc="http://schemas.openxmlformats.org/markup-compatibility/2006">
    <mc:Choice xmlns:p14="http://schemas.microsoft.com/office/powerpoint/2010/main" Requires="p14">
      <p:transition spd="slow" p14:dur="2000" advTm="56399"/>
    </mc:Choice>
    <mc:Fallback>
      <p:transition spd="slow" advTm="563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5"/>
          <a:srcRect l="61458" t="18148" r="11251" b="9260"/>
          <a:stretch/>
        </p:blipFill>
        <p:spPr>
          <a:xfrm>
            <a:off x="533400" y="228600"/>
            <a:ext cx="8077200" cy="6042485"/>
          </a:xfrm>
          <a:prstGeom prst="rect">
            <a:avLst/>
          </a:prstGeom>
        </p:spPr>
      </p:pic>
      <p:pic>
        <p:nvPicPr>
          <p:cNvPr id="2" name="Audio 1">
            <a:hlinkClick r:id="" action="ppaction://media"/>
            <a:extLst>
              <a:ext uri="{FF2B5EF4-FFF2-40B4-BE49-F238E27FC236}">
                <a16:creationId xmlns:a16="http://schemas.microsoft.com/office/drawing/2014/main" id="{385C7CA7-FE7D-42E7-B1FC-F720D0A8EFE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574511034"/>
      </p:ext>
    </p:extLst>
  </p:cSld>
  <p:clrMapOvr>
    <a:masterClrMapping/>
  </p:clrMapOvr>
  <mc:AlternateContent xmlns:mc="http://schemas.openxmlformats.org/markup-compatibility/2006">
    <mc:Choice xmlns:p14="http://schemas.microsoft.com/office/powerpoint/2010/main" Requires="p14">
      <p:transition spd="slow" p14:dur="2000" advTm="42358"/>
    </mc:Choice>
    <mc:Fallback>
      <p:transition spd="slow" advTm="423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3242" y="1295400"/>
            <a:ext cx="8229600" cy="5105400"/>
          </a:xfrm>
        </p:spPr>
        <p:txBody>
          <a:bodyPr>
            <a:normAutofit lnSpcReduction="10000"/>
          </a:bodyPr>
          <a:lstStyle/>
          <a:p>
            <a:pPr marL="109728" lvl="0" indent="0" algn="ctr">
              <a:buNone/>
            </a:pPr>
            <a:r>
              <a:rPr lang="en-US" sz="2200" b="1"/>
              <a:t>Academic Dismissal Appeal </a:t>
            </a:r>
            <a:r>
              <a:rPr lang="en-US" sz="2000" u="sng">
                <a:solidFill>
                  <a:srgbClr val="C00000"/>
                </a:solidFill>
                <a:hlinkClick r:id="rId5">
                  <a:extLst>
                    <a:ext uri="{A12FA001-AC4F-418D-AE19-62706E023703}">
                      <ahyp:hlinkClr xmlns:ahyp="http://schemas.microsoft.com/office/drawing/2018/hyperlinkcolor" val="tx"/>
                    </a:ext>
                  </a:extLst>
                </a:hlinkClick>
              </a:rPr>
              <a:t>http://appeals.casa.colostate.edu</a:t>
            </a:r>
            <a:endParaRPr lang="en-US" sz="2000" u="sng">
              <a:solidFill>
                <a:srgbClr val="C00000"/>
              </a:solidFill>
            </a:endParaRPr>
          </a:p>
          <a:p>
            <a:pPr marL="255588" indent="-255588">
              <a:spcBef>
                <a:spcPts val="2000"/>
              </a:spcBef>
            </a:pPr>
            <a:r>
              <a:rPr lang="en-US" sz="2000"/>
              <a:t>Can login and start working on/submit one month prior to due date </a:t>
            </a:r>
          </a:p>
          <a:p>
            <a:pPr marL="576263" lvl="1" indent="0">
              <a:spcBef>
                <a:spcPts val="600"/>
              </a:spcBef>
              <a:buNone/>
            </a:pPr>
            <a:r>
              <a:rPr lang="en-US" sz="1600">
                <a:solidFill>
                  <a:schemeClr val="bg2">
                    <a:lumMod val="50000"/>
                  </a:schemeClr>
                </a:solidFill>
              </a:rPr>
              <a:t>Student should make plans to appeal throughout P2 term - YES, student should prepare to submit an appeal </a:t>
            </a:r>
            <a:r>
              <a:rPr lang="en-US" sz="1600" u="sng">
                <a:solidFill>
                  <a:schemeClr val="bg2">
                    <a:lumMod val="50000"/>
                  </a:schemeClr>
                </a:solidFill>
              </a:rPr>
              <a:t>before</a:t>
            </a:r>
            <a:r>
              <a:rPr lang="en-US" sz="1600">
                <a:solidFill>
                  <a:schemeClr val="bg2">
                    <a:lumMod val="50000"/>
                  </a:schemeClr>
                </a:solidFill>
              </a:rPr>
              <a:t> they know whether or not they have been dismissed</a:t>
            </a:r>
          </a:p>
          <a:p>
            <a:pPr marL="255588" indent="-255588">
              <a:spcBef>
                <a:spcPts val="1800"/>
              </a:spcBef>
            </a:pPr>
            <a:r>
              <a:rPr lang="en-US" sz="2000"/>
              <a:t>Guidelines, FAQ’s and options to/after dismissal are listed </a:t>
            </a:r>
          </a:p>
          <a:p>
            <a:pPr marL="255588" indent="-255588">
              <a:spcBef>
                <a:spcPts val="1800"/>
              </a:spcBef>
            </a:pPr>
            <a:r>
              <a:rPr lang="en-US" sz="2000"/>
              <a:t>All appeals will be acted on by the committee (at least) 7 days prior to the first day of the next semester</a:t>
            </a:r>
          </a:p>
          <a:p>
            <a:pPr marL="255588" indent="-255588">
              <a:spcBef>
                <a:spcPts val="1800"/>
              </a:spcBef>
            </a:pPr>
            <a:r>
              <a:rPr lang="en-US" sz="2000"/>
              <a:t>Students are notified of decisions via letter, email, text, plus results can be viewed (confidentially) online </a:t>
            </a:r>
          </a:p>
          <a:p>
            <a:pPr marL="2346325" indent="-255588">
              <a:spcBef>
                <a:spcPts val="1800"/>
              </a:spcBef>
            </a:pPr>
            <a:r>
              <a:rPr lang="en-US" sz="2000"/>
              <a:t>Late appeals are </a:t>
            </a:r>
            <a:r>
              <a:rPr lang="en-US" sz="2000" b="1" u="sng"/>
              <a:t>NOT</a:t>
            </a:r>
            <a:r>
              <a:rPr lang="en-US" sz="2000"/>
              <a:t> accepted </a:t>
            </a:r>
            <a:r>
              <a:rPr lang="en-US" sz="1600"/>
              <a:t>(exceptions for truly extenuating circumstances)</a:t>
            </a:r>
          </a:p>
          <a:p>
            <a:endParaRPr lang="en-US" sz="2100"/>
          </a:p>
          <a:p>
            <a:endParaRPr lang="en-US" sz="2000"/>
          </a:p>
        </p:txBody>
      </p:sp>
      <p:sp>
        <p:nvSpPr>
          <p:cNvPr id="3" name="Title 2"/>
          <p:cNvSpPr>
            <a:spLocks noGrp="1"/>
          </p:cNvSpPr>
          <p:nvPr>
            <p:ph type="title"/>
          </p:nvPr>
        </p:nvSpPr>
        <p:spPr>
          <a:xfrm>
            <a:off x="473242" y="429126"/>
            <a:ext cx="8229600" cy="792162"/>
          </a:xfrm>
        </p:spPr>
        <p:txBody>
          <a:bodyPr>
            <a:normAutofit/>
          </a:bodyPr>
          <a:lstStyle/>
          <a:p>
            <a:pPr algn="ctr"/>
            <a:r>
              <a:rPr lang="en-US" sz="3000">
                <a:solidFill>
                  <a:schemeClr val="bg2">
                    <a:lumMod val="50000"/>
                  </a:schemeClr>
                </a:solidFill>
                <a:effectLst/>
              </a:rPr>
              <a:t>What if a student is facing dismissal?</a:t>
            </a:r>
          </a:p>
        </p:txBody>
      </p:sp>
      <p:pic>
        <p:nvPicPr>
          <p:cNvPr id="7" name="Audio 6">
            <a:hlinkClick r:id="" action="ppaction://media"/>
            <a:extLst>
              <a:ext uri="{FF2B5EF4-FFF2-40B4-BE49-F238E27FC236}">
                <a16:creationId xmlns:a16="http://schemas.microsoft.com/office/drawing/2014/main" id="{6E548A63-5E1C-438B-A2A0-71D0D281AAF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1584447311"/>
      </p:ext>
    </p:extLst>
  </p:cSld>
  <p:clrMapOvr>
    <a:masterClrMapping/>
  </p:clrMapOvr>
  <mc:AlternateContent xmlns:mc="http://schemas.openxmlformats.org/markup-compatibility/2006">
    <mc:Choice xmlns:p14="http://schemas.microsoft.com/office/powerpoint/2010/main" Requires="p14">
      <p:transition spd="slow" p14:dur="2000" advTm="74287"/>
    </mc:Choice>
    <mc:Fallback>
      <p:transition spd="slow" advTm="742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7463" y="1524001"/>
            <a:ext cx="7924800" cy="3733800"/>
          </a:xfrm>
        </p:spPr>
        <p:txBody>
          <a:bodyPr>
            <a:normAutofit/>
          </a:bodyPr>
          <a:lstStyle/>
          <a:p>
            <a:pPr marL="109728" indent="0">
              <a:buNone/>
            </a:pPr>
            <a:r>
              <a:rPr lang="en-US" sz="2200" b="1">
                <a:solidFill>
                  <a:schemeClr val="bg2">
                    <a:lumMod val="50000"/>
                  </a:schemeClr>
                </a:solidFill>
              </a:rPr>
              <a:t>Good appeal includes</a:t>
            </a:r>
            <a:r>
              <a:rPr lang="en-US" sz="2200"/>
              <a:t>: </a:t>
            </a:r>
          </a:p>
          <a:p>
            <a:pPr>
              <a:spcBef>
                <a:spcPts val="1800"/>
              </a:spcBef>
            </a:pPr>
            <a:r>
              <a:rPr lang="en-US" sz="2200" b="1">
                <a:solidFill>
                  <a:schemeClr val="bg2">
                    <a:lumMod val="50000"/>
                  </a:schemeClr>
                </a:solidFill>
              </a:rPr>
              <a:t>Well-written </a:t>
            </a:r>
            <a:r>
              <a:rPr lang="en-US" sz="2200"/>
              <a:t>personal statement</a:t>
            </a:r>
          </a:p>
          <a:p>
            <a:pPr>
              <a:spcBef>
                <a:spcPts val="1800"/>
              </a:spcBef>
            </a:pPr>
            <a:r>
              <a:rPr lang="en-US" sz="2200" b="1">
                <a:solidFill>
                  <a:schemeClr val="bg2">
                    <a:lumMod val="50000"/>
                  </a:schemeClr>
                </a:solidFill>
              </a:rPr>
              <a:t>Explanation</a:t>
            </a:r>
            <a:r>
              <a:rPr lang="en-US" sz="2200"/>
              <a:t> of the poor academic performance</a:t>
            </a:r>
          </a:p>
          <a:p>
            <a:pPr>
              <a:spcBef>
                <a:spcPts val="1800"/>
              </a:spcBef>
            </a:pPr>
            <a:r>
              <a:rPr lang="en-US" sz="2200" b="1">
                <a:solidFill>
                  <a:schemeClr val="bg2">
                    <a:lumMod val="50000"/>
                  </a:schemeClr>
                </a:solidFill>
              </a:rPr>
              <a:t>Detailed plan of action </a:t>
            </a:r>
            <a:r>
              <a:rPr lang="en-US" sz="2200"/>
              <a:t>for academic improvement</a:t>
            </a:r>
          </a:p>
          <a:p>
            <a:pPr>
              <a:spcBef>
                <a:spcPts val="1800"/>
              </a:spcBef>
            </a:pPr>
            <a:r>
              <a:rPr lang="en-US" sz="2200" b="1">
                <a:solidFill>
                  <a:schemeClr val="bg2">
                    <a:lumMod val="50000"/>
                  </a:schemeClr>
                </a:solidFill>
              </a:rPr>
              <a:t>Professional documentation </a:t>
            </a:r>
            <a:r>
              <a:rPr lang="en-US" sz="2200"/>
              <a:t>(typically health providers) and letters of support from appropriate campus offices (Case Management, WGAC, AAC, ALVS, etc.)</a:t>
            </a:r>
            <a:endParaRPr lang="en-US"/>
          </a:p>
        </p:txBody>
      </p:sp>
      <p:sp>
        <p:nvSpPr>
          <p:cNvPr id="3" name="Title 2"/>
          <p:cNvSpPr>
            <a:spLocks noGrp="1"/>
          </p:cNvSpPr>
          <p:nvPr>
            <p:ph type="title"/>
          </p:nvPr>
        </p:nvSpPr>
        <p:spPr>
          <a:xfrm>
            <a:off x="661737" y="533400"/>
            <a:ext cx="8229600" cy="1143000"/>
          </a:xfrm>
        </p:spPr>
        <p:txBody>
          <a:bodyPr>
            <a:normAutofit/>
          </a:bodyPr>
          <a:lstStyle/>
          <a:p>
            <a:r>
              <a:rPr lang="en-US" sz="3200">
                <a:solidFill>
                  <a:schemeClr val="tx1"/>
                </a:solidFill>
                <a:effectLst/>
              </a:rPr>
              <a:t>Dismissal Appeal Guidelines</a:t>
            </a:r>
          </a:p>
        </p:txBody>
      </p:sp>
      <p:sp>
        <p:nvSpPr>
          <p:cNvPr id="4" name="Content Placeholder 1">
            <a:extLst>
              <a:ext uri="{FF2B5EF4-FFF2-40B4-BE49-F238E27FC236}">
                <a16:creationId xmlns:a16="http://schemas.microsoft.com/office/drawing/2014/main" id="{0080A4FE-C7AA-4E2E-B62D-DE8E58EB205E}"/>
              </a:ext>
            </a:extLst>
          </p:cNvPr>
          <p:cNvSpPr txBox="1">
            <a:spLocks/>
          </p:cNvSpPr>
          <p:nvPr/>
        </p:nvSpPr>
        <p:spPr>
          <a:xfrm>
            <a:off x="2217821" y="5486400"/>
            <a:ext cx="6272463" cy="533400"/>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68300" indent="-368300">
              <a:spcBef>
                <a:spcPts val="1800"/>
              </a:spcBef>
              <a:buFont typeface="Wingdings" panose="05000000000000000000" pitchFamily="2" charset="2"/>
              <a:buChar char="v"/>
            </a:pPr>
            <a:r>
              <a:rPr lang="en-US" sz="2200"/>
              <a:t>Committee </a:t>
            </a:r>
            <a:r>
              <a:rPr lang="en-US" sz="2200" u="sng"/>
              <a:t>does</a:t>
            </a:r>
            <a:r>
              <a:rPr lang="en-US" sz="2200"/>
              <a:t> read advising comments</a:t>
            </a:r>
          </a:p>
          <a:p>
            <a:endParaRPr lang="en-US"/>
          </a:p>
        </p:txBody>
      </p:sp>
      <p:pic>
        <p:nvPicPr>
          <p:cNvPr id="13" name="Audio 12">
            <a:hlinkClick r:id="" action="ppaction://media"/>
            <a:extLst>
              <a:ext uri="{FF2B5EF4-FFF2-40B4-BE49-F238E27FC236}">
                <a16:creationId xmlns:a16="http://schemas.microsoft.com/office/drawing/2014/main" id="{C28976E4-86CF-4231-AF15-0B61F80CBE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317200"/>
            <a:ext cx="406400" cy="406400"/>
          </a:xfrm>
          <a:prstGeom prst="rect">
            <a:avLst/>
          </a:prstGeom>
        </p:spPr>
      </p:pic>
    </p:spTree>
    <p:extLst>
      <p:ext uri="{BB962C8B-B14F-4D97-AF65-F5344CB8AC3E}">
        <p14:creationId xmlns:p14="http://schemas.microsoft.com/office/powerpoint/2010/main" val="3074844812"/>
      </p:ext>
    </p:extLst>
  </p:cSld>
  <p:clrMapOvr>
    <a:masterClrMapping/>
  </p:clrMapOvr>
  <mc:AlternateContent xmlns:mc="http://schemas.openxmlformats.org/markup-compatibility/2006">
    <mc:Choice xmlns:p14="http://schemas.microsoft.com/office/powerpoint/2010/main" Requires="p14">
      <p:transition spd="slow" p14:dur="2000" advTm="31576"/>
    </mc:Choice>
    <mc:Fallback>
      <p:transition spd="slow" advTm="315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sz="3200">
                <a:solidFill>
                  <a:schemeClr val="tx1"/>
                </a:solidFill>
                <a:effectLst/>
              </a:rPr>
              <a:t>Reasons for </a:t>
            </a:r>
            <a:r>
              <a:rPr lang="en-US" sz="3200" u="sng">
                <a:solidFill>
                  <a:schemeClr val="tx1"/>
                </a:solidFill>
                <a:effectLst/>
              </a:rPr>
              <a:t>not</a:t>
            </a:r>
            <a:r>
              <a:rPr lang="en-US" sz="3200">
                <a:solidFill>
                  <a:schemeClr val="tx1"/>
                </a:solidFill>
                <a:effectLst/>
              </a:rPr>
              <a:t> granting an appeal:</a:t>
            </a:r>
          </a:p>
        </p:txBody>
      </p:sp>
      <p:sp>
        <p:nvSpPr>
          <p:cNvPr id="3" name="Content Placeholder 2"/>
          <p:cNvSpPr>
            <a:spLocks noGrp="1"/>
          </p:cNvSpPr>
          <p:nvPr>
            <p:ph idx="1"/>
          </p:nvPr>
        </p:nvSpPr>
        <p:spPr>
          <a:xfrm>
            <a:off x="457200" y="1447800"/>
            <a:ext cx="8229600" cy="4800600"/>
          </a:xfrm>
        </p:spPr>
        <p:txBody>
          <a:bodyPr>
            <a:normAutofit/>
          </a:bodyPr>
          <a:lstStyle/>
          <a:p>
            <a:r>
              <a:rPr lang="en-US" sz="2200"/>
              <a:t>Students within a 5 point QPD have a </a:t>
            </a:r>
            <a:r>
              <a:rPr lang="en-US" sz="2200">
                <a:solidFill>
                  <a:schemeClr val="bg2">
                    <a:lumMod val="50000"/>
                  </a:schemeClr>
                </a:solidFill>
              </a:rPr>
              <a:t>reasonable chance </a:t>
            </a:r>
            <a:r>
              <a:rPr lang="en-US" sz="2200"/>
              <a:t>of having their appeal approved.  </a:t>
            </a:r>
          </a:p>
          <a:p>
            <a:pPr>
              <a:spcBef>
                <a:spcPts val="1800"/>
              </a:spcBef>
            </a:pPr>
            <a:r>
              <a:rPr lang="en-US" sz="2200"/>
              <a:t>However, even if a student has a 1.95 GPA, their </a:t>
            </a:r>
            <a:r>
              <a:rPr lang="en-US" sz="2200">
                <a:solidFill>
                  <a:schemeClr val="bg2">
                    <a:lumMod val="50000"/>
                  </a:schemeClr>
                </a:solidFill>
              </a:rPr>
              <a:t>appeal may not be granted if </a:t>
            </a:r>
            <a:r>
              <a:rPr lang="en-US" sz="2200"/>
              <a:t>the student…</a:t>
            </a:r>
          </a:p>
          <a:p>
            <a:pPr marL="914400" lvl="1" indent="-344488">
              <a:spcBef>
                <a:spcPts val="900"/>
              </a:spcBef>
              <a:buFont typeface="Arial" panose="020B0604020202020204" pitchFamily="34" charset="0"/>
              <a:buChar char="•"/>
            </a:pPr>
            <a:r>
              <a:rPr lang="en-US" sz="2000"/>
              <a:t>has not submitted a personal statement</a:t>
            </a:r>
          </a:p>
          <a:p>
            <a:pPr marL="914400" lvl="1" indent="-344488">
              <a:spcBef>
                <a:spcPts val="900"/>
              </a:spcBef>
              <a:buFont typeface="Arial" panose="020B0604020202020204" pitchFamily="34" charset="0"/>
              <a:buChar char="•"/>
            </a:pPr>
            <a:r>
              <a:rPr lang="en-US" sz="2000"/>
              <a:t>has not taken the time to create a reasonable plan of positive action</a:t>
            </a:r>
          </a:p>
          <a:p>
            <a:pPr marL="914400" lvl="1" indent="-344488">
              <a:spcBef>
                <a:spcPts val="900"/>
              </a:spcBef>
              <a:buFont typeface="Arial" panose="020B0604020202020204" pitchFamily="34" charset="0"/>
              <a:buChar char="•"/>
            </a:pPr>
            <a:r>
              <a:rPr lang="en-US" sz="2000"/>
              <a:t>does not provide relevant or appropriate supporting documentation</a:t>
            </a:r>
          </a:p>
          <a:p>
            <a:pPr marL="393700" lvl="1" indent="-342900">
              <a:spcBef>
                <a:spcPts val="2400"/>
              </a:spcBef>
              <a:buSzPct val="68000"/>
              <a:buFont typeface="Wingdings 3" panose="05040102010807070707" pitchFamily="18" charset="2"/>
              <a:buChar char=""/>
            </a:pPr>
            <a:r>
              <a:rPr lang="en-US" sz="2200"/>
              <a:t>Note: the higher the quality point deficiency, the  higher the need for professional documentation.</a:t>
            </a:r>
          </a:p>
        </p:txBody>
      </p:sp>
      <p:pic>
        <p:nvPicPr>
          <p:cNvPr id="5" name="Audio 4">
            <a:hlinkClick r:id="" action="ppaction://media"/>
            <a:extLst>
              <a:ext uri="{FF2B5EF4-FFF2-40B4-BE49-F238E27FC236}">
                <a16:creationId xmlns:a16="http://schemas.microsoft.com/office/drawing/2014/main" id="{CC26B9F8-99CF-430E-B9F0-6F214F770C9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85200" y="6299200"/>
            <a:ext cx="406400" cy="406400"/>
          </a:xfrm>
          <a:prstGeom prst="rect">
            <a:avLst/>
          </a:prstGeom>
        </p:spPr>
      </p:pic>
    </p:spTree>
    <p:extLst>
      <p:ext uri="{BB962C8B-B14F-4D97-AF65-F5344CB8AC3E}">
        <p14:creationId xmlns:p14="http://schemas.microsoft.com/office/powerpoint/2010/main" val="2414020642"/>
      </p:ext>
    </p:extLst>
  </p:cSld>
  <p:clrMapOvr>
    <a:masterClrMapping/>
  </p:clrMapOvr>
  <mc:AlternateContent xmlns:mc="http://schemas.openxmlformats.org/markup-compatibility/2006">
    <mc:Choice xmlns:p14="http://schemas.microsoft.com/office/powerpoint/2010/main" Requires="p14">
      <p:transition spd="slow" p14:dur="2000" advTm="33079"/>
    </mc:Choice>
    <mc:Fallback>
      <p:transition spd="slow" advTm="330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459102B62BA44CA074FF57E1E7CB8A" ma:contentTypeVersion="4" ma:contentTypeDescription="Create a new document." ma:contentTypeScope="" ma:versionID="e212e7f5e2c83db9888cf714efcc49ea">
  <xsd:schema xmlns:xsd="http://www.w3.org/2001/XMLSchema" xmlns:xs="http://www.w3.org/2001/XMLSchema" xmlns:p="http://schemas.microsoft.com/office/2006/metadata/properties" xmlns:ns2="738fec5c-4f98-4555-904e-546ba614d48c" targetNamespace="http://schemas.microsoft.com/office/2006/metadata/properties" ma:root="true" ma:fieldsID="f865e7e2c0db6da2b4a2d1847fbba70a" ns2:_="">
    <xsd:import namespace="738fec5c-4f98-4555-904e-546ba614d48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8fec5c-4f98-4555-904e-546ba614d4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5769A1-49DC-4A98-A343-CA779D7B2445}"/>
</file>

<file path=customXml/itemProps2.xml><?xml version="1.0" encoding="utf-8"?>
<ds:datastoreItem xmlns:ds="http://schemas.openxmlformats.org/officeDocument/2006/customXml" ds:itemID="{90DF3CAC-8CD8-4E5C-AC2D-5F32E37D6E61}">
  <ds:schemaRefs>
    <ds:schemaRef ds:uri="http://schemas.microsoft.com/sharepoint/v3/contenttype/forms"/>
  </ds:schemaRefs>
</ds:datastoreItem>
</file>

<file path=customXml/itemProps3.xml><?xml version="1.0" encoding="utf-8"?>
<ds:datastoreItem xmlns:ds="http://schemas.openxmlformats.org/officeDocument/2006/customXml" ds:itemID="{012FEBE6-4905-4C25-B3C1-D2BDC613EB3E}">
  <ds:schemaRefs>
    <ds:schemaRef ds:uri="http://purl.org/dc/terms/"/>
    <ds:schemaRef ds:uri="http://schemas.microsoft.com/office/infopath/2007/PartnerControls"/>
    <ds:schemaRef ds:uri="http://purl.org/dc/elements/1.1/"/>
    <ds:schemaRef ds:uri="http://schemas.openxmlformats.org/package/2006/metadata/core-properties"/>
    <ds:schemaRef ds:uri="80f9acaa-48d4-46ef-ad77-66eaaf23b796"/>
    <ds:schemaRef ds:uri="http://www.w3.org/XML/1998/namespace"/>
    <ds:schemaRef ds:uri="http://schemas.microsoft.com/office/2006/documentManagement/types"/>
    <ds:schemaRef ds:uri="http://schemas.microsoft.com/office/2006/metadata/properties"/>
    <ds:schemaRef ds:uri="a3d3bea6-f478-4be0-94a6-739248b9fdc2"/>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Concourse</Template>
  <TotalTime>0</TotalTime>
  <Words>1738</Words>
  <Application>Microsoft Office PowerPoint</Application>
  <PresentationFormat>On-screen Show (4:3)</PresentationFormat>
  <Paragraphs>184</Paragraphs>
  <Slides>18</Slides>
  <Notes>18</Notes>
  <HiddenSlides>0</HiddenSlides>
  <MMClips>18</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Lucida Sans Unicode</vt:lpstr>
      <vt:lpstr>Verdana</vt:lpstr>
      <vt:lpstr>Wingdings</vt:lpstr>
      <vt:lpstr>Wingdings 2</vt:lpstr>
      <vt:lpstr>Wingdings 3</vt:lpstr>
      <vt:lpstr>Concourse</vt:lpstr>
      <vt:lpstr>PowerPoint Presentation</vt:lpstr>
      <vt:lpstr>Who Handles What Appeals?</vt:lpstr>
      <vt:lpstr>Scholastic Standards Policy  for undergraduates - http://www.catalog.colostate.edu/</vt:lpstr>
      <vt:lpstr>PowerPoint Presentation</vt:lpstr>
      <vt:lpstr>Freshman Accelerated Fresh Start (FAFS)</vt:lpstr>
      <vt:lpstr>PowerPoint Presentation</vt:lpstr>
      <vt:lpstr>What if a student is facing dismissal?</vt:lpstr>
      <vt:lpstr>Dismissal Appeal Guidelines</vt:lpstr>
      <vt:lpstr>Reasons for not granting an appeal:</vt:lpstr>
      <vt:lpstr>Example </vt:lpstr>
      <vt:lpstr> Options After Dismissal</vt:lpstr>
      <vt:lpstr>More Options After Dismissal </vt:lpstr>
      <vt:lpstr>Additional things to keep in mind:</vt:lpstr>
      <vt:lpstr>PowerPoint Presentation</vt:lpstr>
      <vt:lpstr>Fresh Start Option</vt:lpstr>
      <vt:lpstr>Fresh Start Option</vt:lpstr>
      <vt:lpstr>Retroactive Withdrawals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Scholastic Standards Policy</dc:title>
  <dc:creator>D'Andrea,Madlyn</dc:creator>
  <cp:lastModifiedBy>Digregorio,Gaye</cp:lastModifiedBy>
  <cp:revision>3</cp:revision>
  <cp:lastPrinted>2018-09-26T00:18:49Z</cp:lastPrinted>
  <dcterms:created xsi:type="dcterms:W3CDTF">2012-08-31T19:09:59Z</dcterms:created>
  <dcterms:modified xsi:type="dcterms:W3CDTF">2020-11-10T15:39:47Z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0x01010004459102B62BA44CA074FF57E1E7CB8A</vt:lpwstr>
  </property>
</Properties>
</file>