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9" r:id="rId5"/>
    <p:sldMasterId id="2147483648" r:id="rId6"/>
  </p:sldMasterIdLst>
  <p:notesMasterIdLst>
    <p:notesMasterId r:id="rId37"/>
  </p:notesMasterIdLst>
  <p:sldIdLst>
    <p:sldId id="256" r:id="rId7"/>
    <p:sldId id="285" r:id="rId8"/>
    <p:sldId id="257" r:id="rId9"/>
    <p:sldId id="259" r:id="rId10"/>
    <p:sldId id="283" r:id="rId11"/>
    <p:sldId id="284" r:id="rId12"/>
    <p:sldId id="271" r:id="rId13"/>
    <p:sldId id="272" r:id="rId14"/>
    <p:sldId id="273" r:id="rId15"/>
    <p:sldId id="261" r:id="rId16"/>
    <p:sldId id="262" r:id="rId17"/>
    <p:sldId id="263" r:id="rId18"/>
    <p:sldId id="264" r:id="rId19"/>
    <p:sldId id="265" r:id="rId20"/>
    <p:sldId id="266" r:id="rId21"/>
    <p:sldId id="267" r:id="rId22"/>
    <p:sldId id="268" r:id="rId23"/>
    <p:sldId id="270" r:id="rId24"/>
    <p:sldId id="274" r:id="rId25"/>
    <p:sldId id="275" r:id="rId26"/>
    <p:sldId id="277" r:id="rId27"/>
    <p:sldId id="276" r:id="rId28"/>
    <p:sldId id="278" r:id="rId29"/>
    <p:sldId id="279" r:id="rId30"/>
    <p:sldId id="282" r:id="rId31"/>
    <p:sldId id="280" r:id="rId32"/>
    <p:sldId id="281" r:id="rId33"/>
    <p:sldId id="288" r:id="rId34"/>
    <p:sldId id="289" r:id="rId35"/>
    <p:sldId id="28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9E8477-E19E-2F98-A249-B852E70D0475}" v="46" dt="2020-11-05T15:36:40.905"/>
    <p1510:client id="{6C033429-2418-44D2-82BD-5F69FC32CD21}" v="1" dt="2020-11-05T14:41:22.741"/>
    <p1510:client id="{9B04992F-FE38-47C4-A046-FB6F91038C93}" v="1" vWet="5" dt="2020-11-05T14:44:58.945"/>
    <p1510:client id="{BF8FDBD0-7CF1-4684-AC54-87B85E90430A}" v="5" dt="2020-11-10T15:44:39.0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869"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32D491-9313-44A5-8E63-47E4FC285627}" type="doc">
      <dgm:prSet loTypeId="urn:microsoft.com/office/officeart/2005/8/layout/hierarchy6" loCatId="hierarchy" qsTypeId="urn:microsoft.com/office/officeart/2005/8/quickstyle/simple1" qsCatId="simple" csTypeId="urn:microsoft.com/office/officeart/2005/8/colors/colorful5" csCatId="colorful" phldr="1"/>
      <dgm:spPr/>
      <dgm:t>
        <a:bodyPr/>
        <a:lstStyle/>
        <a:p>
          <a:endParaRPr lang="en-US"/>
        </a:p>
      </dgm:t>
    </dgm:pt>
    <dgm:pt modelId="{64EE0D2F-82B7-48C5-B182-2AE868C436E7}">
      <dgm:prSet phldrT="[Text]"/>
      <dgm:spPr/>
      <dgm:t>
        <a:bodyPr/>
        <a:lstStyle/>
        <a:p>
          <a:pPr rtl="0"/>
          <a:r>
            <a:rPr lang="en-US"/>
            <a:t>Appeals</a:t>
          </a:r>
          <a:r>
            <a:rPr lang="en-US">
              <a:latin typeface="Trebuchet MS" panose="020B0603020202020204"/>
            </a:rPr>
            <a:t> </a:t>
          </a:r>
          <a:endParaRPr lang="en-US"/>
        </a:p>
      </dgm:t>
    </dgm:pt>
    <dgm:pt modelId="{949A5F53-CD69-4653-BDEF-72A65B3717C1}" type="parTrans" cxnId="{B5A22D9D-5BA8-4835-9410-07C20DC161E8}">
      <dgm:prSet/>
      <dgm:spPr/>
      <dgm:t>
        <a:bodyPr/>
        <a:lstStyle/>
        <a:p>
          <a:endParaRPr lang="en-US"/>
        </a:p>
      </dgm:t>
    </dgm:pt>
    <dgm:pt modelId="{E39700D1-5FA8-4E14-9F40-A3642E29976F}" type="sibTrans" cxnId="{B5A22D9D-5BA8-4835-9410-07C20DC161E8}">
      <dgm:prSet/>
      <dgm:spPr/>
      <dgm:t>
        <a:bodyPr/>
        <a:lstStyle/>
        <a:p>
          <a:endParaRPr lang="en-US"/>
        </a:p>
      </dgm:t>
    </dgm:pt>
    <dgm:pt modelId="{F17D515D-F181-4592-96AB-AEC4EAC3F899}">
      <dgm:prSet phldrT="[Text]"/>
      <dgm:spPr/>
      <dgm:t>
        <a:bodyPr/>
        <a:lstStyle/>
        <a:p>
          <a:pPr rtl="0"/>
          <a:r>
            <a:rPr lang="en-US"/>
            <a:t>Committee on Scholastic Standards</a:t>
          </a:r>
          <a:r>
            <a:rPr lang="en-US">
              <a:latin typeface="Trebuchet MS" panose="020B0603020202020204"/>
            </a:rPr>
            <a:t> </a:t>
          </a:r>
          <a:endParaRPr lang="en-US"/>
        </a:p>
      </dgm:t>
    </dgm:pt>
    <dgm:pt modelId="{0DAE00EE-BA16-4372-8E23-ED0938121D2E}" type="parTrans" cxnId="{173A806A-3D57-4D9D-9A40-2DE5EC5A2915}">
      <dgm:prSet/>
      <dgm:spPr/>
      <dgm:t>
        <a:bodyPr/>
        <a:lstStyle/>
        <a:p>
          <a:endParaRPr lang="en-US"/>
        </a:p>
      </dgm:t>
    </dgm:pt>
    <dgm:pt modelId="{219ACB12-A056-4EF9-846D-E6F7364A57D2}" type="sibTrans" cxnId="{173A806A-3D57-4D9D-9A40-2DE5EC5A2915}">
      <dgm:prSet/>
      <dgm:spPr/>
      <dgm:t>
        <a:bodyPr/>
        <a:lstStyle/>
        <a:p>
          <a:endParaRPr lang="en-US"/>
        </a:p>
      </dgm:t>
    </dgm:pt>
    <dgm:pt modelId="{C5548553-8390-4745-97DC-C7EA8FC1B1AA}">
      <dgm:prSet phldrT="[Text]"/>
      <dgm:spPr/>
      <dgm:t>
        <a:bodyPr/>
        <a:lstStyle/>
        <a:p>
          <a:pPr rtl="0"/>
          <a:r>
            <a:rPr lang="en-US"/>
            <a:t>Vice Provost for</a:t>
          </a:r>
          <a:r>
            <a:rPr lang="en-US">
              <a:latin typeface="Trebuchet MS" panose="020B0603020202020204"/>
            </a:rPr>
            <a:t> Undergraduate </a:t>
          </a:r>
          <a:r>
            <a:rPr lang="en-US"/>
            <a:t>Affairs</a:t>
          </a:r>
          <a:r>
            <a:rPr lang="en-US">
              <a:latin typeface="Trebuchet MS" panose="020B0603020202020204"/>
            </a:rPr>
            <a:t> </a:t>
          </a:r>
          <a:endParaRPr lang="en-US"/>
        </a:p>
      </dgm:t>
    </dgm:pt>
    <dgm:pt modelId="{47C6005E-A71D-4412-9867-A2BC8D4D10E5}" type="parTrans" cxnId="{13C3E2EB-2656-4FFF-B247-FC67425CC6B1}">
      <dgm:prSet/>
      <dgm:spPr/>
      <dgm:t>
        <a:bodyPr/>
        <a:lstStyle/>
        <a:p>
          <a:endParaRPr lang="en-US"/>
        </a:p>
      </dgm:t>
    </dgm:pt>
    <dgm:pt modelId="{5DDCCC17-6CF9-48DF-9D1C-E0185B5ACC45}" type="sibTrans" cxnId="{13C3E2EB-2656-4FFF-B247-FC67425CC6B1}">
      <dgm:prSet/>
      <dgm:spPr/>
      <dgm:t>
        <a:bodyPr/>
        <a:lstStyle/>
        <a:p>
          <a:endParaRPr lang="en-US"/>
        </a:p>
      </dgm:t>
    </dgm:pt>
    <dgm:pt modelId="{A782825D-5A10-4880-802A-883DD1E04B20}">
      <dgm:prSet phldrT="[Text]"/>
      <dgm:spPr/>
      <dgm:t>
        <a:bodyPr/>
        <a:lstStyle/>
        <a:p>
          <a:r>
            <a:rPr lang="en-US"/>
            <a:t>Retroactive Withdrawals</a:t>
          </a:r>
        </a:p>
      </dgm:t>
    </dgm:pt>
    <dgm:pt modelId="{D09CC38F-AACE-444B-B1FC-B6B337E5E951}" type="parTrans" cxnId="{6A1C1B36-B9BD-48BF-A0BC-BDC241937A54}">
      <dgm:prSet/>
      <dgm:spPr/>
      <dgm:t>
        <a:bodyPr/>
        <a:lstStyle/>
        <a:p>
          <a:endParaRPr lang="en-US"/>
        </a:p>
      </dgm:t>
    </dgm:pt>
    <dgm:pt modelId="{4B1F70D3-5596-481D-A884-0ED027D0BFD5}" type="sibTrans" cxnId="{6A1C1B36-B9BD-48BF-A0BC-BDC241937A54}">
      <dgm:prSet/>
      <dgm:spPr/>
      <dgm:t>
        <a:bodyPr/>
        <a:lstStyle/>
        <a:p>
          <a:endParaRPr lang="en-US"/>
        </a:p>
      </dgm:t>
    </dgm:pt>
    <dgm:pt modelId="{E2B652D7-D8F5-4E87-B802-72E60C1E12C0}">
      <dgm:prSet phldrT="[Text]"/>
      <dgm:spPr/>
      <dgm:t>
        <a:bodyPr/>
        <a:lstStyle/>
        <a:p>
          <a:r>
            <a:rPr lang="en-US"/>
            <a:t>Academic Dismissal Appeals</a:t>
          </a:r>
        </a:p>
      </dgm:t>
    </dgm:pt>
    <dgm:pt modelId="{B3FE051A-08D9-4CF9-B1CF-5DEEDD60B4F5}" type="parTrans" cxnId="{F44A284F-84AD-4EEC-8FAC-9D9DD7E2DF37}">
      <dgm:prSet/>
      <dgm:spPr/>
      <dgm:t>
        <a:bodyPr/>
        <a:lstStyle/>
        <a:p>
          <a:endParaRPr lang="en-US"/>
        </a:p>
      </dgm:t>
    </dgm:pt>
    <dgm:pt modelId="{4A1F5113-FEC9-4CEB-B302-4203E4983CD3}" type="sibTrans" cxnId="{F44A284F-84AD-4EEC-8FAC-9D9DD7E2DF37}">
      <dgm:prSet/>
      <dgm:spPr/>
      <dgm:t>
        <a:bodyPr/>
        <a:lstStyle/>
        <a:p>
          <a:endParaRPr lang="en-US"/>
        </a:p>
      </dgm:t>
    </dgm:pt>
    <dgm:pt modelId="{0806FE9B-E68E-4BDE-9B4D-E9586424D435}">
      <dgm:prSet phldrT="[Text]"/>
      <dgm:spPr/>
      <dgm:t>
        <a:bodyPr/>
        <a:lstStyle/>
        <a:p>
          <a:pPr rtl="0"/>
          <a:r>
            <a:rPr lang="en-US"/>
            <a:t>Fresh Start</a:t>
          </a:r>
          <a:r>
            <a:rPr lang="en-US">
              <a:latin typeface="Trebuchet MS" panose="020B0603020202020204"/>
            </a:rPr>
            <a:t> </a:t>
          </a:r>
          <a:endParaRPr lang="en-US"/>
        </a:p>
      </dgm:t>
    </dgm:pt>
    <dgm:pt modelId="{CAD15D00-BE5A-45AD-9D48-07098D461F37}" type="parTrans" cxnId="{3743D040-0918-48B4-A495-CB7E4A87EB75}">
      <dgm:prSet/>
      <dgm:spPr/>
      <dgm:t>
        <a:bodyPr/>
        <a:lstStyle/>
        <a:p>
          <a:endParaRPr lang="en-US"/>
        </a:p>
      </dgm:t>
    </dgm:pt>
    <dgm:pt modelId="{35124FB0-0A84-466C-A178-732FDD353513}" type="sibTrans" cxnId="{3743D040-0918-48B4-A495-CB7E4A87EB75}">
      <dgm:prSet/>
      <dgm:spPr/>
      <dgm:t>
        <a:bodyPr/>
        <a:lstStyle/>
        <a:p>
          <a:endParaRPr lang="en-US"/>
        </a:p>
      </dgm:t>
    </dgm:pt>
    <dgm:pt modelId="{C3F67B79-E072-4904-BBCB-B84C6F8DDAC3}">
      <dgm:prSet phldrT="[Text]"/>
      <dgm:spPr/>
      <dgm:t>
        <a:bodyPr/>
        <a:lstStyle/>
        <a:p>
          <a:r>
            <a:rPr lang="en-US"/>
            <a:t>Registration Deadlines</a:t>
          </a:r>
        </a:p>
      </dgm:t>
    </dgm:pt>
    <dgm:pt modelId="{D6C59B3B-97B7-4847-922B-515E053AAB0D}" type="parTrans" cxnId="{6D6CAE37-CB85-4290-BF61-9086B107BD6B}">
      <dgm:prSet/>
      <dgm:spPr/>
      <dgm:t>
        <a:bodyPr/>
        <a:lstStyle/>
        <a:p>
          <a:endParaRPr lang="en-US"/>
        </a:p>
      </dgm:t>
    </dgm:pt>
    <dgm:pt modelId="{9F1711CF-0C94-451E-9D72-C0801526D085}" type="sibTrans" cxnId="{6D6CAE37-CB85-4290-BF61-9086B107BD6B}">
      <dgm:prSet/>
      <dgm:spPr/>
      <dgm:t>
        <a:bodyPr/>
        <a:lstStyle/>
        <a:p>
          <a:endParaRPr lang="en-US"/>
        </a:p>
      </dgm:t>
    </dgm:pt>
    <dgm:pt modelId="{35612B31-2524-4E9C-A098-147F5D10D0AB}">
      <dgm:prSet phldrT="[Text]"/>
      <dgm:spPr/>
      <dgm:t>
        <a:bodyPr/>
        <a:lstStyle/>
        <a:p>
          <a:r>
            <a:rPr lang="en-US"/>
            <a:t>Graduation Requirements</a:t>
          </a:r>
        </a:p>
      </dgm:t>
    </dgm:pt>
    <dgm:pt modelId="{F395385D-016A-487C-A7B0-DD67567267AB}" type="parTrans" cxnId="{B2B3DD68-048E-49F8-BF71-E42F44EAEB6D}">
      <dgm:prSet/>
      <dgm:spPr/>
      <dgm:t>
        <a:bodyPr/>
        <a:lstStyle/>
        <a:p>
          <a:endParaRPr lang="en-US"/>
        </a:p>
      </dgm:t>
    </dgm:pt>
    <dgm:pt modelId="{D6036F92-55AD-4A64-84CB-DFFD859B4E14}" type="sibTrans" cxnId="{B2B3DD68-048E-49F8-BF71-E42F44EAEB6D}">
      <dgm:prSet/>
      <dgm:spPr/>
      <dgm:t>
        <a:bodyPr/>
        <a:lstStyle/>
        <a:p>
          <a:endParaRPr lang="en-US"/>
        </a:p>
      </dgm:t>
    </dgm:pt>
    <dgm:pt modelId="{C266F413-266E-45EF-8F1D-05803E1C3420}">
      <dgm:prSet phldrT="[Text]"/>
      <dgm:spPr/>
      <dgm:t>
        <a:bodyPr/>
        <a:lstStyle/>
        <a:p>
          <a:pPr rtl="0"/>
          <a:r>
            <a:rPr lang="en-US"/>
            <a:t>Tuition Assessment Appeals</a:t>
          </a:r>
          <a:r>
            <a:rPr lang="en-US">
              <a:latin typeface="Trebuchet MS" panose="020B0603020202020204"/>
            </a:rPr>
            <a:t> </a:t>
          </a:r>
          <a:endParaRPr lang="en-US"/>
        </a:p>
      </dgm:t>
    </dgm:pt>
    <dgm:pt modelId="{5107EF55-8A8F-4109-AAD1-097DA8F2021D}" type="parTrans" cxnId="{0E99B3F5-3756-459D-8FF7-CFABC6DF1FAC}">
      <dgm:prSet/>
      <dgm:spPr/>
      <dgm:t>
        <a:bodyPr/>
        <a:lstStyle/>
        <a:p>
          <a:endParaRPr lang="en-US"/>
        </a:p>
      </dgm:t>
    </dgm:pt>
    <dgm:pt modelId="{B1E229A5-C641-4829-863C-F663D06EF7B9}" type="sibTrans" cxnId="{0E99B3F5-3756-459D-8FF7-CFABC6DF1FAC}">
      <dgm:prSet/>
      <dgm:spPr/>
      <dgm:t>
        <a:bodyPr/>
        <a:lstStyle/>
        <a:p>
          <a:endParaRPr lang="en-US"/>
        </a:p>
      </dgm:t>
    </dgm:pt>
    <dgm:pt modelId="{D72F9501-568B-4911-AF81-EA8118960243}" type="pres">
      <dgm:prSet presAssocID="{3132D491-9313-44A5-8E63-47E4FC285627}" presName="mainComposite" presStyleCnt="0">
        <dgm:presLayoutVars>
          <dgm:chPref val="1"/>
          <dgm:dir/>
          <dgm:animOne val="branch"/>
          <dgm:animLvl val="lvl"/>
          <dgm:resizeHandles val="exact"/>
        </dgm:presLayoutVars>
      </dgm:prSet>
      <dgm:spPr/>
    </dgm:pt>
    <dgm:pt modelId="{159BEEC3-DE17-4C8C-84C3-1EB094A8D7C1}" type="pres">
      <dgm:prSet presAssocID="{3132D491-9313-44A5-8E63-47E4FC285627}" presName="hierFlow" presStyleCnt="0"/>
      <dgm:spPr/>
    </dgm:pt>
    <dgm:pt modelId="{849E1107-C73A-474E-BA9E-86CD0F407EEE}" type="pres">
      <dgm:prSet presAssocID="{3132D491-9313-44A5-8E63-47E4FC285627}" presName="hierChild1" presStyleCnt="0">
        <dgm:presLayoutVars>
          <dgm:chPref val="1"/>
          <dgm:animOne val="branch"/>
          <dgm:animLvl val="lvl"/>
        </dgm:presLayoutVars>
      </dgm:prSet>
      <dgm:spPr/>
    </dgm:pt>
    <dgm:pt modelId="{8A794632-728F-4523-87C7-4A8F72CEDADB}" type="pres">
      <dgm:prSet presAssocID="{64EE0D2F-82B7-48C5-B182-2AE868C436E7}" presName="Name14" presStyleCnt="0"/>
      <dgm:spPr/>
    </dgm:pt>
    <dgm:pt modelId="{1AED7286-5044-4B51-9A4D-F222906CF01C}" type="pres">
      <dgm:prSet presAssocID="{64EE0D2F-82B7-48C5-B182-2AE868C436E7}" presName="level1Shape" presStyleLbl="node0" presStyleIdx="0" presStyleCnt="1">
        <dgm:presLayoutVars>
          <dgm:chPref val="3"/>
        </dgm:presLayoutVars>
      </dgm:prSet>
      <dgm:spPr/>
    </dgm:pt>
    <dgm:pt modelId="{5BA0C66F-EDB0-49C5-9B77-A7BE7FE70445}" type="pres">
      <dgm:prSet presAssocID="{64EE0D2F-82B7-48C5-B182-2AE868C436E7}" presName="hierChild2" presStyleCnt="0"/>
      <dgm:spPr/>
    </dgm:pt>
    <dgm:pt modelId="{3C50A49E-F16A-403C-9193-426508AB9F69}" type="pres">
      <dgm:prSet presAssocID="{0DAE00EE-BA16-4372-8E23-ED0938121D2E}" presName="Name19" presStyleLbl="parChTrans1D2" presStyleIdx="0" presStyleCnt="2"/>
      <dgm:spPr/>
    </dgm:pt>
    <dgm:pt modelId="{0F620CB8-9325-4CE7-8E68-AB337FFD3A4B}" type="pres">
      <dgm:prSet presAssocID="{F17D515D-F181-4592-96AB-AEC4EAC3F899}" presName="Name21" presStyleCnt="0"/>
      <dgm:spPr/>
    </dgm:pt>
    <dgm:pt modelId="{3829E41D-020B-43FC-AC8F-97D7A75EEE60}" type="pres">
      <dgm:prSet presAssocID="{F17D515D-F181-4592-96AB-AEC4EAC3F899}" presName="level2Shape" presStyleLbl="node2" presStyleIdx="0" presStyleCnt="2"/>
      <dgm:spPr/>
    </dgm:pt>
    <dgm:pt modelId="{43AF0FBB-CDDF-481F-AEE0-A09D51DC78C5}" type="pres">
      <dgm:prSet presAssocID="{F17D515D-F181-4592-96AB-AEC4EAC3F899}" presName="hierChild3" presStyleCnt="0"/>
      <dgm:spPr/>
    </dgm:pt>
    <dgm:pt modelId="{C9CF9CAD-D054-41D9-A7BC-CF49FBE14B2F}" type="pres">
      <dgm:prSet presAssocID="{D09CC38F-AACE-444B-B1FC-B6B337E5E951}" presName="Name19" presStyleLbl="parChTrans1D3" presStyleIdx="0" presStyleCnt="6"/>
      <dgm:spPr/>
    </dgm:pt>
    <dgm:pt modelId="{9481D2B9-78AF-4FC9-9BF4-8B5333AC1013}" type="pres">
      <dgm:prSet presAssocID="{A782825D-5A10-4880-802A-883DD1E04B20}" presName="Name21" presStyleCnt="0"/>
      <dgm:spPr/>
    </dgm:pt>
    <dgm:pt modelId="{BE19F190-48B2-41B8-93DF-38E4E3BC0BF5}" type="pres">
      <dgm:prSet presAssocID="{A782825D-5A10-4880-802A-883DD1E04B20}" presName="level2Shape" presStyleLbl="node3" presStyleIdx="0" presStyleCnt="6"/>
      <dgm:spPr/>
    </dgm:pt>
    <dgm:pt modelId="{8B2302F3-816D-46CE-8EF8-86714FAC1287}" type="pres">
      <dgm:prSet presAssocID="{A782825D-5A10-4880-802A-883DD1E04B20}" presName="hierChild3" presStyleCnt="0"/>
      <dgm:spPr/>
    </dgm:pt>
    <dgm:pt modelId="{53FC832F-ADD4-4A46-9306-52E2B882256B}" type="pres">
      <dgm:prSet presAssocID="{B3FE051A-08D9-4CF9-B1CF-5DEEDD60B4F5}" presName="Name19" presStyleLbl="parChTrans1D3" presStyleIdx="1" presStyleCnt="6"/>
      <dgm:spPr/>
    </dgm:pt>
    <dgm:pt modelId="{E7C57FBE-DE00-4474-9124-B8FFDF2E37FC}" type="pres">
      <dgm:prSet presAssocID="{E2B652D7-D8F5-4E87-B802-72E60C1E12C0}" presName="Name21" presStyleCnt="0"/>
      <dgm:spPr/>
    </dgm:pt>
    <dgm:pt modelId="{F8BA34ED-8937-4AD9-8F83-18D2BAA6599C}" type="pres">
      <dgm:prSet presAssocID="{E2B652D7-D8F5-4E87-B802-72E60C1E12C0}" presName="level2Shape" presStyleLbl="node3" presStyleIdx="1" presStyleCnt="6"/>
      <dgm:spPr/>
    </dgm:pt>
    <dgm:pt modelId="{9060A680-8A29-4612-B5E8-E528B1A898BA}" type="pres">
      <dgm:prSet presAssocID="{E2B652D7-D8F5-4E87-B802-72E60C1E12C0}" presName="hierChild3" presStyleCnt="0"/>
      <dgm:spPr/>
    </dgm:pt>
    <dgm:pt modelId="{57924E23-111D-41C0-88D9-8F210DCA7252}" type="pres">
      <dgm:prSet presAssocID="{CAD15D00-BE5A-45AD-9D48-07098D461F37}" presName="Name19" presStyleLbl="parChTrans1D3" presStyleIdx="2" presStyleCnt="6"/>
      <dgm:spPr/>
    </dgm:pt>
    <dgm:pt modelId="{C02AE1C1-CD8D-43B9-85C7-B4849D1DDD81}" type="pres">
      <dgm:prSet presAssocID="{0806FE9B-E68E-4BDE-9B4D-E9586424D435}" presName="Name21" presStyleCnt="0"/>
      <dgm:spPr/>
    </dgm:pt>
    <dgm:pt modelId="{34313B80-8AB1-4133-9D27-B7A7856E590B}" type="pres">
      <dgm:prSet presAssocID="{0806FE9B-E68E-4BDE-9B4D-E9586424D435}" presName="level2Shape" presStyleLbl="node3" presStyleIdx="2" presStyleCnt="6"/>
      <dgm:spPr/>
    </dgm:pt>
    <dgm:pt modelId="{8BF7CDF7-031C-4519-9644-19B124EF2247}" type="pres">
      <dgm:prSet presAssocID="{0806FE9B-E68E-4BDE-9B4D-E9586424D435}" presName="hierChild3" presStyleCnt="0"/>
      <dgm:spPr/>
    </dgm:pt>
    <dgm:pt modelId="{C012F6F5-11D4-45D0-A6A1-F1EDE6544830}" type="pres">
      <dgm:prSet presAssocID="{47C6005E-A71D-4412-9867-A2BC8D4D10E5}" presName="Name19" presStyleLbl="parChTrans1D2" presStyleIdx="1" presStyleCnt="2"/>
      <dgm:spPr/>
    </dgm:pt>
    <dgm:pt modelId="{4B37DA4F-5CFA-44B4-AF01-AF7F21E8FC44}" type="pres">
      <dgm:prSet presAssocID="{C5548553-8390-4745-97DC-C7EA8FC1B1AA}" presName="Name21" presStyleCnt="0"/>
      <dgm:spPr/>
    </dgm:pt>
    <dgm:pt modelId="{ADB96B77-878D-4727-BBFB-351D4BDB66E8}" type="pres">
      <dgm:prSet presAssocID="{C5548553-8390-4745-97DC-C7EA8FC1B1AA}" presName="level2Shape" presStyleLbl="node2" presStyleIdx="1" presStyleCnt="2"/>
      <dgm:spPr/>
    </dgm:pt>
    <dgm:pt modelId="{E5CFD38F-750F-440D-9DD7-89582C11216D}" type="pres">
      <dgm:prSet presAssocID="{C5548553-8390-4745-97DC-C7EA8FC1B1AA}" presName="hierChild3" presStyleCnt="0"/>
      <dgm:spPr/>
    </dgm:pt>
    <dgm:pt modelId="{023E1383-B541-4529-A394-AAE478536FA8}" type="pres">
      <dgm:prSet presAssocID="{D6C59B3B-97B7-4847-922B-515E053AAB0D}" presName="Name19" presStyleLbl="parChTrans1D3" presStyleIdx="3" presStyleCnt="6"/>
      <dgm:spPr/>
    </dgm:pt>
    <dgm:pt modelId="{B5B9F3D3-AB3E-42BB-A326-301F4D6188ED}" type="pres">
      <dgm:prSet presAssocID="{C3F67B79-E072-4904-BBCB-B84C6F8DDAC3}" presName="Name21" presStyleCnt="0"/>
      <dgm:spPr/>
    </dgm:pt>
    <dgm:pt modelId="{E244977C-C71F-4BDB-A5C4-7472FB66D8A1}" type="pres">
      <dgm:prSet presAssocID="{C3F67B79-E072-4904-BBCB-B84C6F8DDAC3}" presName="level2Shape" presStyleLbl="node3" presStyleIdx="3" presStyleCnt="6"/>
      <dgm:spPr/>
    </dgm:pt>
    <dgm:pt modelId="{DB7AB0ED-2800-463C-9C77-F368D3E76233}" type="pres">
      <dgm:prSet presAssocID="{C3F67B79-E072-4904-BBCB-B84C6F8DDAC3}" presName="hierChild3" presStyleCnt="0"/>
      <dgm:spPr/>
    </dgm:pt>
    <dgm:pt modelId="{2A2DBCD7-E2CF-4D1A-859C-A1E0D047C45D}" type="pres">
      <dgm:prSet presAssocID="{F395385D-016A-487C-A7B0-DD67567267AB}" presName="Name19" presStyleLbl="parChTrans1D3" presStyleIdx="4" presStyleCnt="6"/>
      <dgm:spPr/>
    </dgm:pt>
    <dgm:pt modelId="{7AA0A09A-EA2C-492C-9350-E263B6CF1886}" type="pres">
      <dgm:prSet presAssocID="{35612B31-2524-4E9C-A098-147F5D10D0AB}" presName="Name21" presStyleCnt="0"/>
      <dgm:spPr/>
    </dgm:pt>
    <dgm:pt modelId="{FD094E17-C81A-4BAC-A224-E4BA966284F0}" type="pres">
      <dgm:prSet presAssocID="{35612B31-2524-4E9C-A098-147F5D10D0AB}" presName="level2Shape" presStyleLbl="node3" presStyleIdx="4" presStyleCnt="6"/>
      <dgm:spPr/>
    </dgm:pt>
    <dgm:pt modelId="{B874C29E-CA0E-443C-8432-F2D575939687}" type="pres">
      <dgm:prSet presAssocID="{35612B31-2524-4E9C-A098-147F5D10D0AB}" presName="hierChild3" presStyleCnt="0"/>
      <dgm:spPr/>
    </dgm:pt>
    <dgm:pt modelId="{938C6EF3-1D7A-433C-91C4-8E59B5C29B5F}" type="pres">
      <dgm:prSet presAssocID="{5107EF55-8A8F-4109-AAD1-097DA8F2021D}" presName="Name19" presStyleLbl="parChTrans1D3" presStyleIdx="5" presStyleCnt="6"/>
      <dgm:spPr/>
    </dgm:pt>
    <dgm:pt modelId="{77513D88-791E-4FF6-8C08-EBE862BF78F7}" type="pres">
      <dgm:prSet presAssocID="{C266F413-266E-45EF-8F1D-05803E1C3420}" presName="Name21" presStyleCnt="0"/>
      <dgm:spPr/>
    </dgm:pt>
    <dgm:pt modelId="{059A70AD-32C5-45EE-A2DE-5C730E049C05}" type="pres">
      <dgm:prSet presAssocID="{C266F413-266E-45EF-8F1D-05803E1C3420}" presName="level2Shape" presStyleLbl="node3" presStyleIdx="5" presStyleCnt="6"/>
      <dgm:spPr/>
    </dgm:pt>
    <dgm:pt modelId="{85ADC883-6D84-4820-B58F-3D8643D843FC}" type="pres">
      <dgm:prSet presAssocID="{C266F413-266E-45EF-8F1D-05803E1C3420}" presName="hierChild3" presStyleCnt="0"/>
      <dgm:spPr/>
    </dgm:pt>
    <dgm:pt modelId="{7087C7E1-25E5-4DB4-8257-315AFD28A49B}" type="pres">
      <dgm:prSet presAssocID="{3132D491-9313-44A5-8E63-47E4FC285627}" presName="bgShapesFlow" presStyleCnt="0"/>
      <dgm:spPr/>
    </dgm:pt>
  </dgm:ptLst>
  <dgm:cxnLst>
    <dgm:cxn modelId="{559C300D-88A9-40D3-9BAA-71B0E760B63D}" type="presOf" srcId="{3132D491-9313-44A5-8E63-47E4FC285627}" destId="{D72F9501-568B-4911-AF81-EA8118960243}" srcOrd="0" destOrd="0" presId="urn:microsoft.com/office/officeart/2005/8/layout/hierarchy6"/>
    <dgm:cxn modelId="{93032B2C-6296-4061-813B-09E90E370D8A}" type="presOf" srcId="{0806FE9B-E68E-4BDE-9B4D-E9586424D435}" destId="{34313B80-8AB1-4133-9D27-B7A7856E590B}" srcOrd="0" destOrd="0" presId="urn:microsoft.com/office/officeart/2005/8/layout/hierarchy6"/>
    <dgm:cxn modelId="{8A88E033-6CBE-4ADB-AC91-03900E59B2CA}" type="presOf" srcId="{B3FE051A-08D9-4CF9-B1CF-5DEEDD60B4F5}" destId="{53FC832F-ADD4-4A46-9306-52E2B882256B}" srcOrd="0" destOrd="0" presId="urn:microsoft.com/office/officeart/2005/8/layout/hierarchy6"/>
    <dgm:cxn modelId="{14AD8234-B35B-4BAA-B3FA-09E726C147B8}" type="presOf" srcId="{0DAE00EE-BA16-4372-8E23-ED0938121D2E}" destId="{3C50A49E-F16A-403C-9193-426508AB9F69}" srcOrd="0" destOrd="0" presId="urn:microsoft.com/office/officeart/2005/8/layout/hierarchy6"/>
    <dgm:cxn modelId="{6A1C1B36-B9BD-48BF-A0BC-BDC241937A54}" srcId="{F17D515D-F181-4592-96AB-AEC4EAC3F899}" destId="{A782825D-5A10-4880-802A-883DD1E04B20}" srcOrd="0" destOrd="0" parTransId="{D09CC38F-AACE-444B-B1FC-B6B337E5E951}" sibTransId="{4B1F70D3-5596-481D-A884-0ED027D0BFD5}"/>
    <dgm:cxn modelId="{6D6CAE37-CB85-4290-BF61-9086B107BD6B}" srcId="{C5548553-8390-4745-97DC-C7EA8FC1B1AA}" destId="{C3F67B79-E072-4904-BBCB-B84C6F8DDAC3}" srcOrd="0" destOrd="0" parTransId="{D6C59B3B-97B7-4847-922B-515E053AAB0D}" sibTransId="{9F1711CF-0C94-451E-9D72-C0801526D085}"/>
    <dgm:cxn modelId="{7D81FD3E-75E7-456C-A61E-412C9CDBEAA5}" type="presOf" srcId="{E2B652D7-D8F5-4E87-B802-72E60C1E12C0}" destId="{F8BA34ED-8937-4AD9-8F83-18D2BAA6599C}" srcOrd="0" destOrd="0" presId="urn:microsoft.com/office/officeart/2005/8/layout/hierarchy6"/>
    <dgm:cxn modelId="{E4FC533F-1645-45E6-95BC-C9942CB6A27E}" type="presOf" srcId="{47C6005E-A71D-4412-9867-A2BC8D4D10E5}" destId="{C012F6F5-11D4-45D0-A6A1-F1EDE6544830}" srcOrd="0" destOrd="0" presId="urn:microsoft.com/office/officeart/2005/8/layout/hierarchy6"/>
    <dgm:cxn modelId="{3743D040-0918-48B4-A495-CB7E4A87EB75}" srcId="{F17D515D-F181-4592-96AB-AEC4EAC3F899}" destId="{0806FE9B-E68E-4BDE-9B4D-E9586424D435}" srcOrd="2" destOrd="0" parTransId="{CAD15D00-BE5A-45AD-9D48-07098D461F37}" sibTransId="{35124FB0-0A84-466C-A178-732FDD353513}"/>
    <dgm:cxn modelId="{77803E63-3AC8-4F06-9E38-1F9AFB8188CD}" type="presOf" srcId="{F395385D-016A-487C-A7B0-DD67567267AB}" destId="{2A2DBCD7-E2CF-4D1A-859C-A1E0D047C45D}" srcOrd="0" destOrd="0" presId="urn:microsoft.com/office/officeart/2005/8/layout/hierarchy6"/>
    <dgm:cxn modelId="{36E07E63-E809-4575-A888-B72D0C079F9C}" type="presOf" srcId="{5107EF55-8A8F-4109-AAD1-097DA8F2021D}" destId="{938C6EF3-1D7A-433C-91C4-8E59B5C29B5F}" srcOrd="0" destOrd="0" presId="urn:microsoft.com/office/officeart/2005/8/layout/hierarchy6"/>
    <dgm:cxn modelId="{B2B3DD68-048E-49F8-BF71-E42F44EAEB6D}" srcId="{C5548553-8390-4745-97DC-C7EA8FC1B1AA}" destId="{35612B31-2524-4E9C-A098-147F5D10D0AB}" srcOrd="1" destOrd="0" parTransId="{F395385D-016A-487C-A7B0-DD67567267AB}" sibTransId="{D6036F92-55AD-4A64-84CB-DFFD859B4E14}"/>
    <dgm:cxn modelId="{173A806A-3D57-4D9D-9A40-2DE5EC5A2915}" srcId="{64EE0D2F-82B7-48C5-B182-2AE868C436E7}" destId="{F17D515D-F181-4592-96AB-AEC4EAC3F899}" srcOrd="0" destOrd="0" parTransId="{0DAE00EE-BA16-4372-8E23-ED0938121D2E}" sibTransId="{219ACB12-A056-4EF9-846D-E6F7364A57D2}"/>
    <dgm:cxn modelId="{C9FA9E6C-90CA-4D8D-BABB-D4C6A231CC08}" type="presOf" srcId="{C3F67B79-E072-4904-BBCB-B84C6F8DDAC3}" destId="{E244977C-C71F-4BDB-A5C4-7472FB66D8A1}" srcOrd="0" destOrd="0" presId="urn:microsoft.com/office/officeart/2005/8/layout/hierarchy6"/>
    <dgm:cxn modelId="{F44A284F-84AD-4EEC-8FAC-9D9DD7E2DF37}" srcId="{F17D515D-F181-4592-96AB-AEC4EAC3F899}" destId="{E2B652D7-D8F5-4E87-B802-72E60C1E12C0}" srcOrd="1" destOrd="0" parTransId="{B3FE051A-08D9-4CF9-B1CF-5DEEDD60B4F5}" sibTransId="{4A1F5113-FEC9-4CEB-B302-4203E4983CD3}"/>
    <dgm:cxn modelId="{3E869A59-BF67-4D17-8FF2-6D7C896F1F53}" type="presOf" srcId="{64EE0D2F-82B7-48C5-B182-2AE868C436E7}" destId="{1AED7286-5044-4B51-9A4D-F222906CF01C}" srcOrd="0" destOrd="0" presId="urn:microsoft.com/office/officeart/2005/8/layout/hierarchy6"/>
    <dgm:cxn modelId="{AA874E7F-1BED-43B4-A8B9-FD6F1E8DEB78}" type="presOf" srcId="{35612B31-2524-4E9C-A098-147F5D10D0AB}" destId="{FD094E17-C81A-4BAC-A224-E4BA966284F0}" srcOrd="0" destOrd="0" presId="urn:microsoft.com/office/officeart/2005/8/layout/hierarchy6"/>
    <dgm:cxn modelId="{B5A22D9D-5BA8-4835-9410-07C20DC161E8}" srcId="{3132D491-9313-44A5-8E63-47E4FC285627}" destId="{64EE0D2F-82B7-48C5-B182-2AE868C436E7}" srcOrd="0" destOrd="0" parTransId="{949A5F53-CD69-4653-BDEF-72A65B3717C1}" sibTransId="{E39700D1-5FA8-4E14-9F40-A3642E29976F}"/>
    <dgm:cxn modelId="{3150A99D-436F-4505-8F51-4F04FBB0C407}" type="presOf" srcId="{D09CC38F-AACE-444B-B1FC-B6B337E5E951}" destId="{C9CF9CAD-D054-41D9-A7BC-CF49FBE14B2F}" srcOrd="0" destOrd="0" presId="urn:microsoft.com/office/officeart/2005/8/layout/hierarchy6"/>
    <dgm:cxn modelId="{0CF2B39D-203D-4B7E-B66F-62B4C0D7D22A}" type="presOf" srcId="{C266F413-266E-45EF-8F1D-05803E1C3420}" destId="{059A70AD-32C5-45EE-A2DE-5C730E049C05}" srcOrd="0" destOrd="0" presId="urn:microsoft.com/office/officeart/2005/8/layout/hierarchy6"/>
    <dgm:cxn modelId="{751826AF-EA9D-4E63-8EC6-7C38107FB2CB}" type="presOf" srcId="{F17D515D-F181-4592-96AB-AEC4EAC3F899}" destId="{3829E41D-020B-43FC-AC8F-97D7A75EEE60}" srcOrd="0" destOrd="0" presId="urn:microsoft.com/office/officeart/2005/8/layout/hierarchy6"/>
    <dgm:cxn modelId="{B4D80CD3-3D43-47B9-B78C-B6B76A14945C}" type="presOf" srcId="{CAD15D00-BE5A-45AD-9D48-07098D461F37}" destId="{57924E23-111D-41C0-88D9-8F210DCA7252}" srcOrd="0" destOrd="0" presId="urn:microsoft.com/office/officeart/2005/8/layout/hierarchy6"/>
    <dgm:cxn modelId="{13C3E2EB-2656-4FFF-B247-FC67425CC6B1}" srcId="{64EE0D2F-82B7-48C5-B182-2AE868C436E7}" destId="{C5548553-8390-4745-97DC-C7EA8FC1B1AA}" srcOrd="1" destOrd="0" parTransId="{47C6005E-A71D-4412-9867-A2BC8D4D10E5}" sibTransId="{5DDCCC17-6CF9-48DF-9D1C-E0185B5ACC45}"/>
    <dgm:cxn modelId="{3DF4E5F2-F41E-4C09-B3E6-5BEE386A48E8}" type="presOf" srcId="{C5548553-8390-4745-97DC-C7EA8FC1B1AA}" destId="{ADB96B77-878D-4727-BBFB-351D4BDB66E8}" srcOrd="0" destOrd="0" presId="urn:microsoft.com/office/officeart/2005/8/layout/hierarchy6"/>
    <dgm:cxn modelId="{0E99B3F5-3756-459D-8FF7-CFABC6DF1FAC}" srcId="{C5548553-8390-4745-97DC-C7EA8FC1B1AA}" destId="{C266F413-266E-45EF-8F1D-05803E1C3420}" srcOrd="2" destOrd="0" parTransId="{5107EF55-8A8F-4109-AAD1-097DA8F2021D}" sibTransId="{B1E229A5-C641-4829-863C-F663D06EF7B9}"/>
    <dgm:cxn modelId="{B8EE55FA-C32C-4411-8ABD-B4EB1A3C1456}" type="presOf" srcId="{A782825D-5A10-4880-802A-883DD1E04B20}" destId="{BE19F190-48B2-41B8-93DF-38E4E3BC0BF5}" srcOrd="0" destOrd="0" presId="urn:microsoft.com/office/officeart/2005/8/layout/hierarchy6"/>
    <dgm:cxn modelId="{6FE790FB-E05A-44AE-8854-C3F9FBDF4486}" type="presOf" srcId="{D6C59B3B-97B7-4847-922B-515E053AAB0D}" destId="{023E1383-B541-4529-A394-AAE478536FA8}" srcOrd="0" destOrd="0" presId="urn:microsoft.com/office/officeart/2005/8/layout/hierarchy6"/>
    <dgm:cxn modelId="{8B138498-E010-4546-8618-7B395F38677F}" type="presParOf" srcId="{D72F9501-568B-4911-AF81-EA8118960243}" destId="{159BEEC3-DE17-4C8C-84C3-1EB094A8D7C1}" srcOrd="0" destOrd="0" presId="urn:microsoft.com/office/officeart/2005/8/layout/hierarchy6"/>
    <dgm:cxn modelId="{7DD390D1-F6F6-4C8C-973B-D9A9DDDE4107}" type="presParOf" srcId="{159BEEC3-DE17-4C8C-84C3-1EB094A8D7C1}" destId="{849E1107-C73A-474E-BA9E-86CD0F407EEE}" srcOrd="0" destOrd="0" presId="urn:microsoft.com/office/officeart/2005/8/layout/hierarchy6"/>
    <dgm:cxn modelId="{0E800984-2FED-4B55-A72E-9AF2518B1745}" type="presParOf" srcId="{849E1107-C73A-474E-BA9E-86CD0F407EEE}" destId="{8A794632-728F-4523-87C7-4A8F72CEDADB}" srcOrd="0" destOrd="0" presId="urn:microsoft.com/office/officeart/2005/8/layout/hierarchy6"/>
    <dgm:cxn modelId="{D3665C28-F872-4478-AB8F-C1C843D56022}" type="presParOf" srcId="{8A794632-728F-4523-87C7-4A8F72CEDADB}" destId="{1AED7286-5044-4B51-9A4D-F222906CF01C}" srcOrd="0" destOrd="0" presId="urn:microsoft.com/office/officeart/2005/8/layout/hierarchy6"/>
    <dgm:cxn modelId="{8FF05738-7465-47E2-9A18-8B0EE983EE4F}" type="presParOf" srcId="{8A794632-728F-4523-87C7-4A8F72CEDADB}" destId="{5BA0C66F-EDB0-49C5-9B77-A7BE7FE70445}" srcOrd="1" destOrd="0" presId="urn:microsoft.com/office/officeart/2005/8/layout/hierarchy6"/>
    <dgm:cxn modelId="{04D49D04-2FDE-46B7-A3C7-7B2727857B7C}" type="presParOf" srcId="{5BA0C66F-EDB0-49C5-9B77-A7BE7FE70445}" destId="{3C50A49E-F16A-403C-9193-426508AB9F69}" srcOrd="0" destOrd="0" presId="urn:microsoft.com/office/officeart/2005/8/layout/hierarchy6"/>
    <dgm:cxn modelId="{05F23C70-716A-41E6-A87B-4D675F8A4176}" type="presParOf" srcId="{5BA0C66F-EDB0-49C5-9B77-A7BE7FE70445}" destId="{0F620CB8-9325-4CE7-8E68-AB337FFD3A4B}" srcOrd="1" destOrd="0" presId="urn:microsoft.com/office/officeart/2005/8/layout/hierarchy6"/>
    <dgm:cxn modelId="{5D3939E1-3183-4804-8C72-4CCE1F19C5A1}" type="presParOf" srcId="{0F620CB8-9325-4CE7-8E68-AB337FFD3A4B}" destId="{3829E41D-020B-43FC-AC8F-97D7A75EEE60}" srcOrd="0" destOrd="0" presId="urn:microsoft.com/office/officeart/2005/8/layout/hierarchy6"/>
    <dgm:cxn modelId="{59AB6449-DBAA-4FA8-AFC5-96AE7FB1C7B8}" type="presParOf" srcId="{0F620CB8-9325-4CE7-8E68-AB337FFD3A4B}" destId="{43AF0FBB-CDDF-481F-AEE0-A09D51DC78C5}" srcOrd="1" destOrd="0" presId="urn:microsoft.com/office/officeart/2005/8/layout/hierarchy6"/>
    <dgm:cxn modelId="{2A552285-CBBD-4462-9E1A-15BD8AA553D2}" type="presParOf" srcId="{43AF0FBB-CDDF-481F-AEE0-A09D51DC78C5}" destId="{C9CF9CAD-D054-41D9-A7BC-CF49FBE14B2F}" srcOrd="0" destOrd="0" presId="urn:microsoft.com/office/officeart/2005/8/layout/hierarchy6"/>
    <dgm:cxn modelId="{8A6A8E76-BC73-4FC9-8BA4-66582A88F016}" type="presParOf" srcId="{43AF0FBB-CDDF-481F-AEE0-A09D51DC78C5}" destId="{9481D2B9-78AF-4FC9-9BF4-8B5333AC1013}" srcOrd="1" destOrd="0" presId="urn:microsoft.com/office/officeart/2005/8/layout/hierarchy6"/>
    <dgm:cxn modelId="{8F141D86-43E4-425B-901A-3BCB0053A7E2}" type="presParOf" srcId="{9481D2B9-78AF-4FC9-9BF4-8B5333AC1013}" destId="{BE19F190-48B2-41B8-93DF-38E4E3BC0BF5}" srcOrd="0" destOrd="0" presId="urn:microsoft.com/office/officeart/2005/8/layout/hierarchy6"/>
    <dgm:cxn modelId="{F80F872B-4837-4ECC-9B49-015ECCBC7B19}" type="presParOf" srcId="{9481D2B9-78AF-4FC9-9BF4-8B5333AC1013}" destId="{8B2302F3-816D-46CE-8EF8-86714FAC1287}" srcOrd="1" destOrd="0" presId="urn:microsoft.com/office/officeart/2005/8/layout/hierarchy6"/>
    <dgm:cxn modelId="{3845E278-060D-4A3D-8019-067640CD6BEA}" type="presParOf" srcId="{43AF0FBB-CDDF-481F-AEE0-A09D51DC78C5}" destId="{53FC832F-ADD4-4A46-9306-52E2B882256B}" srcOrd="2" destOrd="0" presId="urn:microsoft.com/office/officeart/2005/8/layout/hierarchy6"/>
    <dgm:cxn modelId="{E9573DFF-4FAF-49ED-8383-EE1126200742}" type="presParOf" srcId="{43AF0FBB-CDDF-481F-AEE0-A09D51DC78C5}" destId="{E7C57FBE-DE00-4474-9124-B8FFDF2E37FC}" srcOrd="3" destOrd="0" presId="urn:microsoft.com/office/officeart/2005/8/layout/hierarchy6"/>
    <dgm:cxn modelId="{33AA4976-2623-4CC8-9CE5-E99604C4BAD5}" type="presParOf" srcId="{E7C57FBE-DE00-4474-9124-B8FFDF2E37FC}" destId="{F8BA34ED-8937-4AD9-8F83-18D2BAA6599C}" srcOrd="0" destOrd="0" presId="urn:microsoft.com/office/officeart/2005/8/layout/hierarchy6"/>
    <dgm:cxn modelId="{312FB7A0-727F-4D95-9250-C54FC1728410}" type="presParOf" srcId="{E7C57FBE-DE00-4474-9124-B8FFDF2E37FC}" destId="{9060A680-8A29-4612-B5E8-E528B1A898BA}" srcOrd="1" destOrd="0" presId="urn:microsoft.com/office/officeart/2005/8/layout/hierarchy6"/>
    <dgm:cxn modelId="{96A54884-C549-4C2D-ABA5-6CDF7C257EB0}" type="presParOf" srcId="{43AF0FBB-CDDF-481F-AEE0-A09D51DC78C5}" destId="{57924E23-111D-41C0-88D9-8F210DCA7252}" srcOrd="4" destOrd="0" presId="urn:microsoft.com/office/officeart/2005/8/layout/hierarchy6"/>
    <dgm:cxn modelId="{D83C148C-F556-40CE-9EAF-9DCF3903CC63}" type="presParOf" srcId="{43AF0FBB-CDDF-481F-AEE0-A09D51DC78C5}" destId="{C02AE1C1-CD8D-43B9-85C7-B4849D1DDD81}" srcOrd="5" destOrd="0" presId="urn:microsoft.com/office/officeart/2005/8/layout/hierarchy6"/>
    <dgm:cxn modelId="{89530B91-D109-4D2F-A43C-2E34EFF850E2}" type="presParOf" srcId="{C02AE1C1-CD8D-43B9-85C7-B4849D1DDD81}" destId="{34313B80-8AB1-4133-9D27-B7A7856E590B}" srcOrd="0" destOrd="0" presId="urn:microsoft.com/office/officeart/2005/8/layout/hierarchy6"/>
    <dgm:cxn modelId="{04C20BE8-D5B7-4A3B-BCEB-FE41A77F1732}" type="presParOf" srcId="{C02AE1C1-CD8D-43B9-85C7-B4849D1DDD81}" destId="{8BF7CDF7-031C-4519-9644-19B124EF2247}" srcOrd="1" destOrd="0" presId="urn:microsoft.com/office/officeart/2005/8/layout/hierarchy6"/>
    <dgm:cxn modelId="{9814AEFA-A3A6-49E0-854F-3B86671AC704}" type="presParOf" srcId="{5BA0C66F-EDB0-49C5-9B77-A7BE7FE70445}" destId="{C012F6F5-11D4-45D0-A6A1-F1EDE6544830}" srcOrd="2" destOrd="0" presId="urn:microsoft.com/office/officeart/2005/8/layout/hierarchy6"/>
    <dgm:cxn modelId="{B98E70C3-1E13-4C9D-B8BB-C2A4F0EE191D}" type="presParOf" srcId="{5BA0C66F-EDB0-49C5-9B77-A7BE7FE70445}" destId="{4B37DA4F-5CFA-44B4-AF01-AF7F21E8FC44}" srcOrd="3" destOrd="0" presId="urn:microsoft.com/office/officeart/2005/8/layout/hierarchy6"/>
    <dgm:cxn modelId="{474C7C0F-2DBE-4C13-8BF0-740F55EC6720}" type="presParOf" srcId="{4B37DA4F-5CFA-44B4-AF01-AF7F21E8FC44}" destId="{ADB96B77-878D-4727-BBFB-351D4BDB66E8}" srcOrd="0" destOrd="0" presId="urn:microsoft.com/office/officeart/2005/8/layout/hierarchy6"/>
    <dgm:cxn modelId="{DEC979C4-386C-462F-9EA0-F28BD59D539C}" type="presParOf" srcId="{4B37DA4F-5CFA-44B4-AF01-AF7F21E8FC44}" destId="{E5CFD38F-750F-440D-9DD7-89582C11216D}" srcOrd="1" destOrd="0" presId="urn:microsoft.com/office/officeart/2005/8/layout/hierarchy6"/>
    <dgm:cxn modelId="{CD1B8681-A375-4A58-9BD1-16A42450C342}" type="presParOf" srcId="{E5CFD38F-750F-440D-9DD7-89582C11216D}" destId="{023E1383-B541-4529-A394-AAE478536FA8}" srcOrd="0" destOrd="0" presId="urn:microsoft.com/office/officeart/2005/8/layout/hierarchy6"/>
    <dgm:cxn modelId="{C3BB8B41-89C8-473D-8559-3E00458F30FE}" type="presParOf" srcId="{E5CFD38F-750F-440D-9DD7-89582C11216D}" destId="{B5B9F3D3-AB3E-42BB-A326-301F4D6188ED}" srcOrd="1" destOrd="0" presId="urn:microsoft.com/office/officeart/2005/8/layout/hierarchy6"/>
    <dgm:cxn modelId="{09A33D0F-7848-4B89-9390-F6F3D81303DD}" type="presParOf" srcId="{B5B9F3D3-AB3E-42BB-A326-301F4D6188ED}" destId="{E244977C-C71F-4BDB-A5C4-7472FB66D8A1}" srcOrd="0" destOrd="0" presId="urn:microsoft.com/office/officeart/2005/8/layout/hierarchy6"/>
    <dgm:cxn modelId="{0092C671-45F8-4C70-938F-89277AB77271}" type="presParOf" srcId="{B5B9F3D3-AB3E-42BB-A326-301F4D6188ED}" destId="{DB7AB0ED-2800-463C-9C77-F368D3E76233}" srcOrd="1" destOrd="0" presId="urn:microsoft.com/office/officeart/2005/8/layout/hierarchy6"/>
    <dgm:cxn modelId="{15B26441-50FD-4BE2-B073-CFF32958AEED}" type="presParOf" srcId="{E5CFD38F-750F-440D-9DD7-89582C11216D}" destId="{2A2DBCD7-E2CF-4D1A-859C-A1E0D047C45D}" srcOrd="2" destOrd="0" presId="urn:microsoft.com/office/officeart/2005/8/layout/hierarchy6"/>
    <dgm:cxn modelId="{768B8199-5D8C-417C-9BCE-DD295EE1600B}" type="presParOf" srcId="{E5CFD38F-750F-440D-9DD7-89582C11216D}" destId="{7AA0A09A-EA2C-492C-9350-E263B6CF1886}" srcOrd="3" destOrd="0" presId="urn:microsoft.com/office/officeart/2005/8/layout/hierarchy6"/>
    <dgm:cxn modelId="{69711CFA-CF97-48E5-B8BC-4491C76CD580}" type="presParOf" srcId="{7AA0A09A-EA2C-492C-9350-E263B6CF1886}" destId="{FD094E17-C81A-4BAC-A224-E4BA966284F0}" srcOrd="0" destOrd="0" presId="urn:microsoft.com/office/officeart/2005/8/layout/hierarchy6"/>
    <dgm:cxn modelId="{B0A81BBF-C0EB-440F-A5EF-381624C42087}" type="presParOf" srcId="{7AA0A09A-EA2C-492C-9350-E263B6CF1886}" destId="{B874C29E-CA0E-443C-8432-F2D575939687}" srcOrd="1" destOrd="0" presId="urn:microsoft.com/office/officeart/2005/8/layout/hierarchy6"/>
    <dgm:cxn modelId="{B1C71310-B52F-4AD9-A5D6-629BED058B0D}" type="presParOf" srcId="{E5CFD38F-750F-440D-9DD7-89582C11216D}" destId="{938C6EF3-1D7A-433C-91C4-8E59B5C29B5F}" srcOrd="4" destOrd="0" presId="urn:microsoft.com/office/officeart/2005/8/layout/hierarchy6"/>
    <dgm:cxn modelId="{6CA78872-F26D-416C-B004-72F5651E4744}" type="presParOf" srcId="{E5CFD38F-750F-440D-9DD7-89582C11216D}" destId="{77513D88-791E-4FF6-8C08-EBE862BF78F7}" srcOrd="5" destOrd="0" presId="urn:microsoft.com/office/officeart/2005/8/layout/hierarchy6"/>
    <dgm:cxn modelId="{E6F85BCC-588E-4FFA-9440-8EB9E7CA0FF6}" type="presParOf" srcId="{77513D88-791E-4FF6-8C08-EBE862BF78F7}" destId="{059A70AD-32C5-45EE-A2DE-5C730E049C05}" srcOrd="0" destOrd="0" presId="urn:microsoft.com/office/officeart/2005/8/layout/hierarchy6"/>
    <dgm:cxn modelId="{0E2A9A18-FAB3-4120-A5C6-66C8A294EBD7}" type="presParOf" srcId="{77513D88-791E-4FF6-8C08-EBE862BF78F7}" destId="{85ADC883-6D84-4820-B58F-3D8643D843FC}" srcOrd="1" destOrd="0" presId="urn:microsoft.com/office/officeart/2005/8/layout/hierarchy6"/>
    <dgm:cxn modelId="{482ADC47-765B-448D-B964-61664CEC4271}" type="presParOf" srcId="{D72F9501-568B-4911-AF81-EA8118960243}" destId="{7087C7E1-25E5-4DB4-8257-315AFD28A49B}"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ED7286-5044-4B51-9A4D-F222906CF01C}">
      <dsp:nvSpPr>
        <dsp:cNvPr id="0" name=""/>
        <dsp:cNvSpPr/>
      </dsp:nvSpPr>
      <dsp:spPr>
        <a:xfrm>
          <a:off x="4242199" y="1506775"/>
          <a:ext cx="1304924" cy="869949"/>
        </a:xfrm>
        <a:prstGeom prst="roundRect">
          <a:avLst>
            <a:gd name="adj" fmla="val 10000"/>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t>Appeals</a:t>
          </a:r>
          <a:r>
            <a:rPr lang="en-US" sz="1300" kern="1200">
              <a:latin typeface="Trebuchet MS" panose="020B0603020202020204"/>
            </a:rPr>
            <a:t> </a:t>
          </a:r>
          <a:endParaRPr lang="en-US" sz="1300" kern="1200"/>
        </a:p>
      </dsp:txBody>
      <dsp:txXfrm>
        <a:off x="4267679" y="1532255"/>
        <a:ext cx="1253964" cy="818989"/>
      </dsp:txXfrm>
    </dsp:sp>
    <dsp:sp modelId="{3C50A49E-F16A-403C-9193-426508AB9F69}">
      <dsp:nvSpPr>
        <dsp:cNvPr id="0" name=""/>
        <dsp:cNvSpPr/>
      </dsp:nvSpPr>
      <dsp:spPr>
        <a:xfrm>
          <a:off x="2350059" y="2376725"/>
          <a:ext cx="2544602" cy="347979"/>
        </a:xfrm>
        <a:custGeom>
          <a:avLst/>
          <a:gdLst/>
          <a:ahLst/>
          <a:cxnLst/>
          <a:rect l="0" t="0" r="0" b="0"/>
          <a:pathLst>
            <a:path>
              <a:moveTo>
                <a:pt x="2544602" y="0"/>
              </a:moveTo>
              <a:lnTo>
                <a:pt x="2544602" y="173989"/>
              </a:lnTo>
              <a:lnTo>
                <a:pt x="0" y="173989"/>
              </a:lnTo>
              <a:lnTo>
                <a:pt x="0" y="347979"/>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29E41D-020B-43FC-AC8F-97D7A75EEE60}">
      <dsp:nvSpPr>
        <dsp:cNvPr id="0" name=""/>
        <dsp:cNvSpPr/>
      </dsp:nvSpPr>
      <dsp:spPr>
        <a:xfrm>
          <a:off x="1697596" y="2724705"/>
          <a:ext cx="1304924" cy="869949"/>
        </a:xfrm>
        <a:prstGeom prst="roundRect">
          <a:avLst>
            <a:gd name="adj" fmla="val 10000"/>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t>Committee on Scholastic Standards</a:t>
          </a:r>
          <a:r>
            <a:rPr lang="en-US" sz="1300" kern="1200">
              <a:latin typeface="Trebuchet MS" panose="020B0603020202020204"/>
            </a:rPr>
            <a:t> </a:t>
          </a:r>
          <a:endParaRPr lang="en-US" sz="1300" kern="1200"/>
        </a:p>
      </dsp:txBody>
      <dsp:txXfrm>
        <a:off x="1723076" y="2750185"/>
        <a:ext cx="1253964" cy="818989"/>
      </dsp:txXfrm>
    </dsp:sp>
    <dsp:sp modelId="{C9CF9CAD-D054-41D9-A7BC-CF49FBE14B2F}">
      <dsp:nvSpPr>
        <dsp:cNvPr id="0" name=""/>
        <dsp:cNvSpPr/>
      </dsp:nvSpPr>
      <dsp:spPr>
        <a:xfrm>
          <a:off x="653657" y="3594654"/>
          <a:ext cx="1696401" cy="347979"/>
        </a:xfrm>
        <a:custGeom>
          <a:avLst/>
          <a:gdLst/>
          <a:ahLst/>
          <a:cxnLst/>
          <a:rect l="0" t="0" r="0" b="0"/>
          <a:pathLst>
            <a:path>
              <a:moveTo>
                <a:pt x="1696401" y="0"/>
              </a:moveTo>
              <a:lnTo>
                <a:pt x="1696401" y="173989"/>
              </a:lnTo>
              <a:lnTo>
                <a:pt x="0" y="173989"/>
              </a:lnTo>
              <a:lnTo>
                <a:pt x="0"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19F190-48B2-41B8-93DF-38E4E3BC0BF5}">
      <dsp:nvSpPr>
        <dsp:cNvPr id="0" name=""/>
        <dsp:cNvSpPr/>
      </dsp:nvSpPr>
      <dsp:spPr>
        <a:xfrm>
          <a:off x="1194"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Retroactive Withdrawals</a:t>
          </a:r>
        </a:p>
      </dsp:txBody>
      <dsp:txXfrm>
        <a:off x="26674" y="3968114"/>
        <a:ext cx="1253964" cy="818989"/>
      </dsp:txXfrm>
    </dsp:sp>
    <dsp:sp modelId="{53FC832F-ADD4-4A46-9306-52E2B882256B}">
      <dsp:nvSpPr>
        <dsp:cNvPr id="0" name=""/>
        <dsp:cNvSpPr/>
      </dsp:nvSpPr>
      <dsp:spPr>
        <a:xfrm>
          <a:off x="2304339" y="3594654"/>
          <a:ext cx="91440" cy="347979"/>
        </a:xfrm>
        <a:custGeom>
          <a:avLst/>
          <a:gdLst/>
          <a:ahLst/>
          <a:cxnLst/>
          <a:rect l="0" t="0" r="0" b="0"/>
          <a:pathLst>
            <a:path>
              <a:moveTo>
                <a:pt x="45720" y="0"/>
              </a:moveTo>
              <a:lnTo>
                <a:pt x="45720"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BA34ED-8937-4AD9-8F83-18D2BAA6599C}">
      <dsp:nvSpPr>
        <dsp:cNvPr id="0" name=""/>
        <dsp:cNvSpPr/>
      </dsp:nvSpPr>
      <dsp:spPr>
        <a:xfrm>
          <a:off x="1697596"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Academic Dismissal Appeals</a:t>
          </a:r>
        </a:p>
      </dsp:txBody>
      <dsp:txXfrm>
        <a:off x="1723076" y="3968114"/>
        <a:ext cx="1253964" cy="818989"/>
      </dsp:txXfrm>
    </dsp:sp>
    <dsp:sp modelId="{57924E23-111D-41C0-88D9-8F210DCA7252}">
      <dsp:nvSpPr>
        <dsp:cNvPr id="0" name=""/>
        <dsp:cNvSpPr/>
      </dsp:nvSpPr>
      <dsp:spPr>
        <a:xfrm>
          <a:off x="2350059" y="3594654"/>
          <a:ext cx="1696401" cy="347979"/>
        </a:xfrm>
        <a:custGeom>
          <a:avLst/>
          <a:gdLst/>
          <a:ahLst/>
          <a:cxnLst/>
          <a:rect l="0" t="0" r="0" b="0"/>
          <a:pathLst>
            <a:path>
              <a:moveTo>
                <a:pt x="0" y="0"/>
              </a:moveTo>
              <a:lnTo>
                <a:pt x="0" y="173989"/>
              </a:lnTo>
              <a:lnTo>
                <a:pt x="1696401" y="173989"/>
              </a:lnTo>
              <a:lnTo>
                <a:pt x="1696401"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313B80-8AB1-4133-9D27-B7A7856E590B}">
      <dsp:nvSpPr>
        <dsp:cNvPr id="0" name=""/>
        <dsp:cNvSpPr/>
      </dsp:nvSpPr>
      <dsp:spPr>
        <a:xfrm>
          <a:off x="3393998"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t>Fresh Start</a:t>
          </a:r>
          <a:r>
            <a:rPr lang="en-US" sz="1300" kern="1200">
              <a:latin typeface="Trebuchet MS" panose="020B0603020202020204"/>
            </a:rPr>
            <a:t> </a:t>
          </a:r>
          <a:endParaRPr lang="en-US" sz="1300" kern="1200"/>
        </a:p>
      </dsp:txBody>
      <dsp:txXfrm>
        <a:off x="3419478" y="3968114"/>
        <a:ext cx="1253964" cy="818989"/>
      </dsp:txXfrm>
    </dsp:sp>
    <dsp:sp modelId="{C012F6F5-11D4-45D0-A6A1-F1EDE6544830}">
      <dsp:nvSpPr>
        <dsp:cNvPr id="0" name=""/>
        <dsp:cNvSpPr/>
      </dsp:nvSpPr>
      <dsp:spPr>
        <a:xfrm>
          <a:off x="4894661" y="2376725"/>
          <a:ext cx="2544602" cy="347979"/>
        </a:xfrm>
        <a:custGeom>
          <a:avLst/>
          <a:gdLst/>
          <a:ahLst/>
          <a:cxnLst/>
          <a:rect l="0" t="0" r="0" b="0"/>
          <a:pathLst>
            <a:path>
              <a:moveTo>
                <a:pt x="0" y="0"/>
              </a:moveTo>
              <a:lnTo>
                <a:pt x="0" y="173989"/>
              </a:lnTo>
              <a:lnTo>
                <a:pt x="2544602" y="173989"/>
              </a:lnTo>
              <a:lnTo>
                <a:pt x="2544602" y="347979"/>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B96B77-878D-4727-BBFB-351D4BDB66E8}">
      <dsp:nvSpPr>
        <dsp:cNvPr id="0" name=""/>
        <dsp:cNvSpPr/>
      </dsp:nvSpPr>
      <dsp:spPr>
        <a:xfrm>
          <a:off x="6786802" y="2724705"/>
          <a:ext cx="1304924" cy="869949"/>
        </a:xfrm>
        <a:prstGeom prst="roundRect">
          <a:avLst>
            <a:gd name="adj" fmla="val 10000"/>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t>Vice Provost for</a:t>
          </a:r>
          <a:r>
            <a:rPr lang="en-US" sz="1300" kern="1200">
              <a:latin typeface="Trebuchet MS" panose="020B0603020202020204"/>
            </a:rPr>
            <a:t> Undergraduate </a:t>
          </a:r>
          <a:r>
            <a:rPr lang="en-US" sz="1300" kern="1200"/>
            <a:t>Affairs</a:t>
          </a:r>
          <a:r>
            <a:rPr lang="en-US" sz="1300" kern="1200">
              <a:latin typeface="Trebuchet MS" panose="020B0603020202020204"/>
            </a:rPr>
            <a:t> </a:t>
          </a:r>
          <a:endParaRPr lang="en-US" sz="1300" kern="1200"/>
        </a:p>
      </dsp:txBody>
      <dsp:txXfrm>
        <a:off x="6812282" y="2750185"/>
        <a:ext cx="1253964" cy="818989"/>
      </dsp:txXfrm>
    </dsp:sp>
    <dsp:sp modelId="{023E1383-B541-4529-A394-AAE478536FA8}">
      <dsp:nvSpPr>
        <dsp:cNvPr id="0" name=""/>
        <dsp:cNvSpPr/>
      </dsp:nvSpPr>
      <dsp:spPr>
        <a:xfrm>
          <a:off x="5742862" y="3594654"/>
          <a:ext cx="1696401" cy="347979"/>
        </a:xfrm>
        <a:custGeom>
          <a:avLst/>
          <a:gdLst/>
          <a:ahLst/>
          <a:cxnLst/>
          <a:rect l="0" t="0" r="0" b="0"/>
          <a:pathLst>
            <a:path>
              <a:moveTo>
                <a:pt x="1696401" y="0"/>
              </a:moveTo>
              <a:lnTo>
                <a:pt x="1696401" y="173989"/>
              </a:lnTo>
              <a:lnTo>
                <a:pt x="0" y="173989"/>
              </a:lnTo>
              <a:lnTo>
                <a:pt x="0"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44977C-C71F-4BDB-A5C4-7472FB66D8A1}">
      <dsp:nvSpPr>
        <dsp:cNvPr id="0" name=""/>
        <dsp:cNvSpPr/>
      </dsp:nvSpPr>
      <dsp:spPr>
        <a:xfrm>
          <a:off x="5090400"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Registration Deadlines</a:t>
          </a:r>
        </a:p>
      </dsp:txBody>
      <dsp:txXfrm>
        <a:off x="5115880" y="3968114"/>
        <a:ext cx="1253964" cy="818989"/>
      </dsp:txXfrm>
    </dsp:sp>
    <dsp:sp modelId="{2A2DBCD7-E2CF-4D1A-859C-A1E0D047C45D}">
      <dsp:nvSpPr>
        <dsp:cNvPr id="0" name=""/>
        <dsp:cNvSpPr/>
      </dsp:nvSpPr>
      <dsp:spPr>
        <a:xfrm>
          <a:off x="7393544" y="3594654"/>
          <a:ext cx="91440" cy="347979"/>
        </a:xfrm>
        <a:custGeom>
          <a:avLst/>
          <a:gdLst/>
          <a:ahLst/>
          <a:cxnLst/>
          <a:rect l="0" t="0" r="0" b="0"/>
          <a:pathLst>
            <a:path>
              <a:moveTo>
                <a:pt x="45720" y="0"/>
              </a:moveTo>
              <a:lnTo>
                <a:pt x="45720"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094E17-C81A-4BAC-A224-E4BA966284F0}">
      <dsp:nvSpPr>
        <dsp:cNvPr id="0" name=""/>
        <dsp:cNvSpPr/>
      </dsp:nvSpPr>
      <dsp:spPr>
        <a:xfrm>
          <a:off x="6786802"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Graduation Requirements</a:t>
          </a:r>
        </a:p>
      </dsp:txBody>
      <dsp:txXfrm>
        <a:off x="6812282" y="3968114"/>
        <a:ext cx="1253964" cy="818989"/>
      </dsp:txXfrm>
    </dsp:sp>
    <dsp:sp modelId="{938C6EF3-1D7A-433C-91C4-8E59B5C29B5F}">
      <dsp:nvSpPr>
        <dsp:cNvPr id="0" name=""/>
        <dsp:cNvSpPr/>
      </dsp:nvSpPr>
      <dsp:spPr>
        <a:xfrm>
          <a:off x="7439264" y="3594654"/>
          <a:ext cx="1696401" cy="347979"/>
        </a:xfrm>
        <a:custGeom>
          <a:avLst/>
          <a:gdLst/>
          <a:ahLst/>
          <a:cxnLst/>
          <a:rect l="0" t="0" r="0" b="0"/>
          <a:pathLst>
            <a:path>
              <a:moveTo>
                <a:pt x="0" y="0"/>
              </a:moveTo>
              <a:lnTo>
                <a:pt x="0" y="173989"/>
              </a:lnTo>
              <a:lnTo>
                <a:pt x="1696401" y="173989"/>
              </a:lnTo>
              <a:lnTo>
                <a:pt x="1696401" y="347979"/>
              </a:lnTo>
            </a:path>
          </a:pathLst>
        </a:custGeom>
        <a:noFill/>
        <a:ln w="19050" cap="rnd"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9A70AD-32C5-45EE-A2DE-5C730E049C05}">
      <dsp:nvSpPr>
        <dsp:cNvPr id="0" name=""/>
        <dsp:cNvSpPr/>
      </dsp:nvSpPr>
      <dsp:spPr>
        <a:xfrm>
          <a:off x="8483204" y="3942634"/>
          <a:ext cx="1304924" cy="86994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t>Tuition Assessment Appeals</a:t>
          </a:r>
          <a:r>
            <a:rPr lang="en-US" sz="1300" kern="1200">
              <a:latin typeface="Trebuchet MS" panose="020B0603020202020204"/>
            </a:rPr>
            <a:t> </a:t>
          </a:r>
          <a:endParaRPr lang="en-US" sz="1300" kern="1200"/>
        </a:p>
      </dsp:txBody>
      <dsp:txXfrm>
        <a:off x="8508684" y="3968114"/>
        <a:ext cx="1253964" cy="81898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3AD1C5-3580-4CF3-B2A2-C4A41E7DD593}" type="datetimeFigureOut">
              <a:rPr lang="en-US" smtClean="0"/>
              <a:t>11/10/2020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D5ED82-5EAD-4799-ABA6-1839FFB659D9}" type="slidenum">
              <a:rPr lang="en-US" smtClean="0"/>
              <a:t>‹#›</a:t>
            </a:fld>
            <a:endParaRPr lang="en-US"/>
          </a:p>
        </p:txBody>
      </p:sp>
    </p:spTree>
    <p:extLst>
      <p:ext uri="{BB962C8B-B14F-4D97-AF65-F5344CB8AC3E}">
        <p14:creationId xmlns:p14="http://schemas.microsoft.com/office/powerpoint/2010/main" val="401330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653A6B-3E3A-4B1B-BB18-6BBE26AB12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509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16281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156801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3600280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960199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03216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41568065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946483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42244540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E3F4A-6614-475F-8478-D628680B20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5FCCD2-663A-4BB6-BFB0-B2D23DF1E4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499506-6CB4-453B-93C0-4609189DF8F4}"/>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1BD53D46-6D3E-40C9-8DC2-F647F60F3F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846979-1828-4690-B627-A1A1C7FD3D12}"/>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597062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747E4-BDA9-4F57-AAF5-3FD0BAEF8E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4833DF3-9421-43BD-8C4B-8F9ECD7059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6FB77-4252-45B4-B2F7-962DD5BB428A}"/>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FEA577DD-3DC3-4BA1-A4ED-88379ACE17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2BBC36-C3B3-45B5-98D2-33DF6D11B67A}"/>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31740073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2E456-4B54-4F31-8FD7-9AD073CDDA3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CBE6CE7-998D-4B21-BEFB-6DF2A00482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BFBF78-C83D-43F4-AB9A-8338957B9FFE}"/>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BF801431-DD9E-4918-9F53-D7D69ACA0F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D89944-BA3E-45C2-B543-0AA60827C6C3}"/>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339142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0090161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BCEC6-439F-4047-B2A2-156A9D3A58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703E81-F44B-4DD7-99DA-D78D923A6F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048DA5-8785-4C49-953C-7F00FB1E61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37702CE-4808-40C4-9425-586C41A6A4A2}"/>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a:extLst>
              <a:ext uri="{FF2B5EF4-FFF2-40B4-BE49-F238E27FC236}">
                <a16:creationId xmlns:a16="http://schemas.microsoft.com/office/drawing/2014/main" id="{B4AD1367-E554-4066-B6BC-5B0F6AA578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476CFC-62C8-41FD-882A-832832E2B2DD}"/>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6733110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1A8BC-8C34-44E0-84F4-39B3E40CCE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E53975-FB09-4A99-9C75-B7A29284C0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A450247-0C1A-41A9-B54F-050165109D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D56E18-3CD5-4A62-8ED2-6550C857A0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A1568C-5C6C-4921-93CA-D84B5B646C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BF10B5-86B5-41D1-8942-048B9C102B9F}"/>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8" name="Footer Placeholder 7">
            <a:extLst>
              <a:ext uri="{FF2B5EF4-FFF2-40B4-BE49-F238E27FC236}">
                <a16:creationId xmlns:a16="http://schemas.microsoft.com/office/drawing/2014/main" id="{1AB2A4C3-90C7-4AF8-81DF-861FD77F61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C5C4D3-A8A2-4947-99AE-8CA91B6131A6}"/>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963218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8382-757C-4482-9B1B-8BAF55BD5D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26D9BDE-6620-463F-AD50-5E477C2CBA80}"/>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4" name="Footer Placeholder 3">
            <a:extLst>
              <a:ext uri="{FF2B5EF4-FFF2-40B4-BE49-F238E27FC236}">
                <a16:creationId xmlns:a16="http://schemas.microsoft.com/office/drawing/2014/main" id="{C5820892-E9D8-43DA-B21C-D80667A808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E10F90F-4225-4504-A30E-D1A81F589ED1}"/>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186664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E779B3-3DAE-4DC3-AB9E-E884FF998A58}"/>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3" name="Footer Placeholder 2">
            <a:extLst>
              <a:ext uri="{FF2B5EF4-FFF2-40B4-BE49-F238E27FC236}">
                <a16:creationId xmlns:a16="http://schemas.microsoft.com/office/drawing/2014/main" id="{CBF3B375-524F-49B4-AA2E-14172F30C4E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C6BC2E-AAE3-405D-82D4-5260AEAB6C36}"/>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2932041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71F9E-91AD-4B83-895C-C900064F54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286FCA8-6E7C-4BEB-A797-602F87D3B5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E81738-817A-4E28-B688-7852345A46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6961B7-BB5D-4EEC-85B3-10A7694E5437}"/>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a:extLst>
              <a:ext uri="{FF2B5EF4-FFF2-40B4-BE49-F238E27FC236}">
                <a16:creationId xmlns:a16="http://schemas.microsoft.com/office/drawing/2014/main" id="{697DBDC3-7AB4-4B2E-9DDD-9DEF38CC54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93C297-26B8-447C-AEB7-906C72091D6B}"/>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2946474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E2FC1-6069-4703-8739-F3A7C76368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5B7E37-9DA5-4D08-B6F6-7CDF4EF616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6815A2-66AB-4E38-85DF-14D91A71E4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6A97CF-23DD-4286-A0B7-68748579609E}"/>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a:extLst>
              <a:ext uri="{FF2B5EF4-FFF2-40B4-BE49-F238E27FC236}">
                <a16:creationId xmlns:a16="http://schemas.microsoft.com/office/drawing/2014/main" id="{D14799A7-ACA9-49BD-B08B-36E1F0980A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C882A0-725D-4B00-8DCC-B77F6AB07063}"/>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5574022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4116B-74CC-419E-B2D7-26A143B046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E9A8F7-8C9E-4960-B73E-F3DA2EDF6C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825903-A36A-48C3-BF92-174F0AA4A4F9}"/>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CCD30022-099F-401E-B994-F2F23F462D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F97482-0B5F-41FB-85D7-0DED95ABA549}"/>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3977162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2C3871-0EB0-4130-A4F5-75A5B5B43D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00B2EA-AFC1-4024-8650-55330A7E2BF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D1AA6C-8F63-4704-9430-52707F0BD9A6}"/>
              </a:ext>
            </a:extLst>
          </p:cNvPr>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3CA7A27C-2B6B-43A1-9659-23EFC9819B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0CB56C-397F-466A-B959-5EBEDD2BDDDC}"/>
              </a:ext>
            </a:extLst>
          </p:cNvPr>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42091270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5E02C9-A104-4BBF-815B-2E59B96232DC}" type="datetimeFigureOut">
              <a:rPr lang="en-US" smtClean="0"/>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853342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464855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5E02C9-A104-4BBF-815B-2E59B96232DC}" type="datetimeFigureOut">
              <a:rPr lang="en-US" smtClean="0"/>
              <a:t>11/10/2020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833029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E05E02C9-A104-4BBF-815B-2E59B96232DC}" type="datetimeFigureOut">
              <a:rPr lang="en-US" smtClean="0"/>
              <a:t>11/10/2020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4173001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5E02C9-A104-4BBF-815B-2E59B96232DC}" type="datetimeFigureOut">
              <a:rPr lang="en-US" smtClean="0"/>
              <a:t>11/10/2020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452769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2073608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05E02C9-A104-4BBF-815B-2E59B96232DC}" type="datetimeFigureOut">
              <a:rPr lang="en-US" smtClean="0"/>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7A01C1-C396-42D2-98D4-09A362F5E769}" type="slidenum">
              <a:rPr lang="en-US" smtClean="0"/>
              <a:t>‹#›</a:t>
            </a:fld>
            <a:endParaRPr lang="en-US"/>
          </a:p>
        </p:txBody>
      </p:sp>
    </p:spTree>
    <p:extLst>
      <p:ext uri="{BB962C8B-B14F-4D97-AF65-F5344CB8AC3E}">
        <p14:creationId xmlns:p14="http://schemas.microsoft.com/office/powerpoint/2010/main" val="1828357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05E02C9-A104-4BBF-815B-2E59B96232DC}" type="datetimeFigureOut">
              <a:rPr lang="en-US" smtClean="0"/>
              <a:t>11/10/2020</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17A01C1-C396-42D2-98D4-09A362F5E769}" type="slidenum">
              <a:rPr lang="en-US" smtClean="0"/>
              <a:t>‹#›</a:t>
            </a:fld>
            <a:endParaRPr lang="en-US"/>
          </a:p>
        </p:txBody>
      </p:sp>
    </p:spTree>
    <p:extLst>
      <p:ext uri="{BB962C8B-B14F-4D97-AF65-F5344CB8AC3E}">
        <p14:creationId xmlns:p14="http://schemas.microsoft.com/office/powerpoint/2010/main" val="6487932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0463A5-C08F-41B7-BAC3-7447B6AB59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F7BC51-5F24-4E2E-99D1-5AD0A873AD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E0926B-411F-4E87-9FFB-4F5806C35A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E02C9-A104-4BBF-815B-2E59B96232DC}" type="datetimeFigureOut">
              <a:rPr lang="en-US" smtClean="0"/>
              <a:t>11/10/2020</a:t>
            </a:fld>
            <a:endParaRPr lang="en-US"/>
          </a:p>
        </p:txBody>
      </p:sp>
      <p:sp>
        <p:nvSpPr>
          <p:cNvPr id="5" name="Footer Placeholder 4">
            <a:extLst>
              <a:ext uri="{FF2B5EF4-FFF2-40B4-BE49-F238E27FC236}">
                <a16:creationId xmlns:a16="http://schemas.microsoft.com/office/drawing/2014/main" id="{2A58DBA8-459B-4EA2-8BAA-4487C249ED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C9C74BE-7504-4C36-B505-AF273CECFA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A01C1-C396-42D2-98D4-09A362F5E769}" type="slidenum">
              <a:rPr lang="en-US" smtClean="0"/>
              <a:t>‹#›</a:t>
            </a:fld>
            <a:endParaRPr lang="en-US"/>
          </a:p>
        </p:txBody>
      </p:sp>
    </p:spTree>
    <p:extLst>
      <p:ext uri="{BB962C8B-B14F-4D97-AF65-F5344CB8AC3E}">
        <p14:creationId xmlns:p14="http://schemas.microsoft.com/office/powerpoint/2010/main" val="143039531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11/10/2020</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Latoya.noel@colostate.edu"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secure.studentachievement.colostate.edu/RetroactiveWithdrawal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secure.studentachievement.colostate.edu/DismissalAppeal"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mailto:jim.zakely@coloState.edu" TargetMode="External"/><Relationship Id="rId2" Type="http://schemas.openxmlformats.org/officeDocument/2006/relationships/hyperlink" Target="mailto:madlyn.dandrea@colostate.ed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byanyothernerd.blogspot.com/2013/10/tales-of-running-wall-of-many-thanks.html" TargetMode="External"/><Relationship Id="rId2" Type="http://schemas.openxmlformats.org/officeDocument/2006/relationships/image" Target="../media/image4.jpe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1FDEE-6F32-45B2-A957-3990BC3F6E4E}"/>
              </a:ext>
            </a:extLst>
          </p:cNvPr>
          <p:cNvSpPr>
            <a:spLocks noGrp="1"/>
          </p:cNvSpPr>
          <p:nvPr>
            <p:ph type="ctrTitle"/>
          </p:nvPr>
        </p:nvSpPr>
        <p:spPr>
          <a:xfrm>
            <a:off x="1273215" y="2404534"/>
            <a:ext cx="8000788" cy="1646302"/>
          </a:xfrm>
        </p:spPr>
        <p:txBody>
          <a:bodyPr/>
          <a:lstStyle/>
          <a:p>
            <a:r>
              <a:rPr lang="en-US"/>
              <a:t>Academic Appeal Process </a:t>
            </a:r>
          </a:p>
        </p:txBody>
      </p:sp>
      <p:sp>
        <p:nvSpPr>
          <p:cNvPr id="3" name="Subtitle 2">
            <a:extLst>
              <a:ext uri="{FF2B5EF4-FFF2-40B4-BE49-F238E27FC236}">
                <a16:creationId xmlns:a16="http://schemas.microsoft.com/office/drawing/2014/main" id="{275363C3-9C06-413E-BBE2-F3CD223E161E}"/>
              </a:ext>
            </a:extLst>
          </p:cNvPr>
          <p:cNvSpPr>
            <a:spLocks noGrp="1"/>
          </p:cNvSpPr>
          <p:nvPr>
            <p:ph type="subTitle" idx="1"/>
          </p:nvPr>
        </p:nvSpPr>
        <p:spPr/>
        <p:txBody>
          <a:bodyPr/>
          <a:lstStyle/>
          <a:p>
            <a:r>
              <a:rPr lang="en-US"/>
              <a:t>Fall 2020 Advising Foundation and Development Training </a:t>
            </a:r>
          </a:p>
        </p:txBody>
      </p:sp>
    </p:spTree>
    <p:extLst>
      <p:ext uri="{BB962C8B-B14F-4D97-AF65-F5344CB8AC3E}">
        <p14:creationId xmlns:p14="http://schemas.microsoft.com/office/powerpoint/2010/main" val="2128637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0" name="Rectangle 19">
            <a:extLst>
              <a:ext uri="{FF2B5EF4-FFF2-40B4-BE49-F238E27FC236}">
                <a16:creationId xmlns:a16="http://schemas.microsoft.com/office/drawing/2014/main" id="{9179DE42-5613-4B35-A1E6-6CCBAA13C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EB898B32-3891-4C3A-8F58-C5969D2E90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4AE4806D-B8F9-4679-A68A-9BD21C01A3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52FB45E9-914E-4471-AC87-E475CD5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5">
            <a:extLst>
              <a:ext uri="{FF2B5EF4-FFF2-40B4-BE49-F238E27FC236}">
                <a16:creationId xmlns:a16="http://schemas.microsoft.com/office/drawing/2014/main" id="{C310626D-5743-49D4-8F7D-88C4F8F05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3C195FC1-B568-4C72-9902-34CB35DDD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7">
            <a:extLst>
              <a:ext uri="{FF2B5EF4-FFF2-40B4-BE49-F238E27FC236}">
                <a16:creationId xmlns:a16="http://schemas.microsoft.com/office/drawing/2014/main" id="{EF2BDF77-362C-43F0-8CBB-A969EC2AE0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4BE96B01-3929-432D-B8C2-ADBCB74C2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Shape 35">
            <a:extLst>
              <a:ext uri="{FF2B5EF4-FFF2-40B4-BE49-F238E27FC236}">
                <a16:creationId xmlns:a16="http://schemas.microsoft.com/office/drawing/2014/main" id="{2A6FCDE6-CDE2-4C51-B18E-A95CFB6797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6287" y="-8467"/>
            <a:ext cx="9175713" cy="6866467"/>
          </a:xfrm>
          <a:custGeom>
            <a:avLst/>
            <a:gdLst>
              <a:gd name="connsiteX0" fmla="*/ 0 w 9175713"/>
              <a:gd name="connsiteY0" fmla="*/ 0 h 6866467"/>
              <a:gd name="connsiteX1" fmla="*/ 1249825 w 9175713"/>
              <a:gd name="connsiteY1" fmla="*/ 0 h 6866467"/>
              <a:gd name="connsiteX2" fmla="*/ 1249825 w 9175713"/>
              <a:gd name="connsiteY2" fmla="*/ 8467 h 6866467"/>
              <a:gd name="connsiteX3" fmla="*/ 9175713 w 9175713"/>
              <a:gd name="connsiteY3" fmla="*/ 8467 h 6866467"/>
              <a:gd name="connsiteX4" fmla="*/ 9175713 w 9175713"/>
              <a:gd name="connsiteY4" fmla="*/ 6866467 h 6866467"/>
              <a:gd name="connsiteX5" fmla="*/ 1249825 w 9175713"/>
              <a:gd name="connsiteY5" fmla="*/ 6866467 h 6866467"/>
              <a:gd name="connsiteX6" fmla="*/ 1109382 w 9175713"/>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5713" h="6866467">
                <a:moveTo>
                  <a:pt x="0" y="0"/>
                </a:moveTo>
                <a:lnTo>
                  <a:pt x="1249825" y="0"/>
                </a:lnTo>
                <a:lnTo>
                  <a:pt x="1249825" y="8467"/>
                </a:lnTo>
                <a:lnTo>
                  <a:pt x="9175713" y="8467"/>
                </a:lnTo>
                <a:lnTo>
                  <a:pt x="9175713"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F932F6-E4D2-478B-93F4-A497F196A5D3}"/>
              </a:ext>
            </a:extLst>
          </p:cNvPr>
          <p:cNvSpPr>
            <a:spLocks noGrp="1"/>
          </p:cNvSpPr>
          <p:nvPr>
            <p:ph type="title"/>
          </p:nvPr>
        </p:nvSpPr>
        <p:spPr>
          <a:xfrm>
            <a:off x="4419136" y="1020871"/>
            <a:ext cx="6960759" cy="2849671"/>
          </a:xfrm>
        </p:spPr>
        <p:txBody>
          <a:bodyPr vert="horz" lIns="91440" tIns="45720" rIns="91440" bIns="45720" rtlCol="0" anchor="b">
            <a:normAutofit/>
          </a:bodyPr>
          <a:lstStyle/>
          <a:p>
            <a:r>
              <a:rPr lang="en-US" sz="6000" b="1">
                <a:solidFill>
                  <a:srgbClr val="FFFFFF"/>
                </a:solidFill>
              </a:rPr>
              <a:t>Undergraduate Academic Policy  Appeals </a:t>
            </a:r>
          </a:p>
        </p:txBody>
      </p:sp>
      <p:sp>
        <p:nvSpPr>
          <p:cNvPr id="3" name="Subtitle 2">
            <a:extLst>
              <a:ext uri="{FF2B5EF4-FFF2-40B4-BE49-F238E27FC236}">
                <a16:creationId xmlns:a16="http://schemas.microsoft.com/office/drawing/2014/main" id="{55A8EAA4-5DCD-4670-8481-6C6C08D7DE60}"/>
              </a:ext>
            </a:extLst>
          </p:cNvPr>
          <p:cNvSpPr>
            <a:spLocks noGrp="1"/>
          </p:cNvSpPr>
          <p:nvPr>
            <p:ph type="body" idx="1"/>
          </p:nvPr>
        </p:nvSpPr>
        <p:spPr>
          <a:xfrm>
            <a:off x="4548104" y="3962088"/>
            <a:ext cx="6112077" cy="1186108"/>
          </a:xfrm>
        </p:spPr>
        <p:txBody>
          <a:bodyPr vert="horz" lIns="91440" tIns="45720" rIns="91440" bIns="45720" rtlCol="0" anchor="t">
            <a:normAutofit/>
          </a:bodyPr>
          <a:lstStyle/>
          <a:p>
            <a:r>
              <a:rPr lang="en-US" sz="1800">
                <a:solidFill>
                  <a:srgbClr val="FFFFFF">
                    <a:alpha val="70000"/>
                  </a:srgbClr>
                </a:solidFill>
              </a:rPr>
              <a:t>Vice Provost for Undergraduate Affairs Office </a:t>
            </a:r>
          </a:p>
          <a:p>
            <a:r>
              <a:rPr lang="en-US" sz="1800">
                <a:solidFill>
                  <a:srgbClr val="FFFFFF">
                    <a:alpha val="70000"/>
                  </a:srgbClr>
                </a:solidFill>
              </a:rPr>
              <a:t>Student Appeals Officer</a:t>
            </a:r>
          </a:p>
        </p:txBody>
      </p:sp>
      <p:sp>
        <p:nvSpPr>
          <p:cNvPr id="38" name="Isosceles Triangle 37">
            <a:extLst>
              <a:ext uri="{FF2B5EF4-FFF2-40B4-BE49-F238E27FC236}">
                <a16:creationId xmlns:a16="http://schemas.microsoft.com/office/drawing/2014/main" id="{9D2E8756-2465-473A-BA2A-2DB1D6224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062562" y="3271487"/>
            <a:ext cx="220660" cy="1864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6233559"/>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84EC9-1B45-4830-8155-3ABC77619F39}"/>
              </a:ext>
            </a:extLst>
          </p:cNvPr>
          <p:cNvSpPr>
            <a:spLocks noGrp="1"/>
          </p:cNvSpPr>
          <p:nvPr>
            <p:ph type="ctrTitle"/>
          </p:nvPr>
        </p:nvSpPr>
        <p:spPr>
          <a:xfrm>
            <a:off x="1507067" y="195943"/>
            <a:ext cx="7766936" cy="1514325"/>
          </a:xfrm>
        </p:spPr>
        <p:txBody>
          <a:bodyPr/>
          <a:lstStyle/>
          <a:p>
            <a:pPr algn="ctr"/>
            <a:r>
              <a:rPr lang="en-US" b="1"/>
              <a:t>Provost Appeals </a:t>
            </a:r>
          </a:p>
        </p:txBody>
      </p:sp>
      <p:sp>
        <p:nvSpPr>
          <p:cNvPr id="3" name="Subtitle 2">
            <a:extLst>
              <a:ext uri="{FF2B5EF4-FFF2-40B4-BE49-F238E27FC236}">
                <a16:creationId xmlns:a16="http://schemas.microsoft.com/office/drawing/2014/main" id="{00E8558A-DF0A-47B4-9F46-4C1FC5E216B5}"/>
              </a:ext>
            </a:extLst>
          </p:cNvPr>
          <p:cNvSpPr>
            <a:spLocks noGrp="1"/>
          </p:cNvSpPr>
          <p:nvPr>
            <p:ph type="subTitle" idx="1"/>
          </p:nvPr>
        </p:nvSpPr>
        <p:spPr>
          <a:xfrm>
            <a:off x="478172" y="1988191"/>
            <a:ext cx="9194333" cy="4673866"/>
          </a:xfrm>
        </p:spPr>
        <p:txBody>
          <a:bodyPr>
            <a:normAutofit lnSpcReduction="10000"/>
          </a:bodyPr>
          <a:lstStyle/>
          <a:p>
            <a:pPr marL="457200" indent="-457200" algn="l">
              <a:buFont typeface="Arial" panose="020B0604020202020204" pitchFamily="34" charset="0"/>
              <a:buChar char="•"/>
            </a:pPr>
            <a:r>
              <a:rPr lang="en-US" sz="3200">
                <a:solidFill>
                  <a:schemeClr val="tx1"/>
                </a:solidFill>
              </a:rPr>
              <a:t>UNDERGRADUATES  ONLY </a:t>
            </a:r>
          </a:p>
          <a:p>
            <a:pPr algn="l"/>
            <a:r>
              <a:rPr lang="en-US" sz="3200">
                <a:solidFill>
                  <a:schemeClr val="tx1"/>
                </a:solidFill>
              </a:rPr>
              <a:t>   (Including Guest And Second Bachelors)</a:t>
            </a:r>
          </a:p>
          <a:p>
            <a:pPr marL="457200" indent="-457200" algn="l">
              <a:buFont typeface="Arial" panose="020B0604020202020204" pitchFamily="34" charset="0"/>
              <a:buChar char="•"/>
            </a:pPr>
            <a:endParaRPr lang="en-US" sz="3200">
              <a:solidFill>
                <a:schemeClr val="tx1"/>
              </a:solidFill>
            </a:endParaRPr>
          </a:p>
          <a:p>
            <a:pPr marL="457200" indent="-457200" algn="l">
              <a:buFont typeface="Arial" panose="020B0604020202020204" pitchFamily="34" charset="0"/>
              <a:buChar char="•"/>
            </a:pPr>
            <a:r>
              <a:rPr lang="en-US" sz="3200">
                <a:solidFill>
                  <a:schemeClr val="tx1"/>
                </a:solidFill>
              </a:rPr>
              <a:t>Graduate Students Appeal through the Graduate School </a:t>
            </a:r>
          </a:p>
          <a:p>
            <a:pPr marL="457200" indent="-457200" algn="l">
              <a:buFont typeface="Arial" panose="020B0604020202020204" pitchFamily="34" charset="0"/>
              <a:buChar char="•"/>
            </a:pPr>
            <a:endParaRPr lang="en-US" sz="3200">
              <a:solidFill>
                <a:schemeClr val="tx1"/>
              </a:solidFill>
            </a:endParaRPr>
          </a:p>
          <a:p>
            <a:pPr marL="457200" indent="-457200" algn="l">
              <a:buFont typeface="Arial" panose="020B0604020202020204" pitchFamily="34" charset="0"/>
              <a:buChar char="•"/>
            </a:pPr>
            <a:r>
              <a:rPr lang="en-US" sz="3200">
                <a:solidFill>
                  <a:schemeClr val="tx1"/>
                </a:solidFill>
              </a:rPr>
              <a:t>CSU Online Courses (800 section #s)</a:t>
            </a:r>
          </a:p>
          <a:p>
            <a:pPr lvl="1" algn="l"/>
            <a:r>
              <a:rPr lang="en-US" sz="3000">
                <a:solidFill>
                  <a:schemeClr val="tx1"/>
                </a:solidFill>
              </a:rPr>
              <a:t> Appeal Through CSU Online</a:t>
            </a:r>
          </a:p>
        </p:txBody>
      </p:sp>
    </p:spTree>
    <p:extLst>
      <p:ext uri="{BB962C8B-B14F-4D97-AF65-F5344CB8AC3E}">
        <p14:creationId xmlns:p14="http://schemas.microsoft.com/office/powerpoint/2010/main" val="1131757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p:txBody>
          <a:bodyPr/>
          <a:lstStyle/>
          <a:p>
            <a:pPr algn="ctr"/>
            <a:r>
              <a:rPr lang="en-US" b="1"/>
              <a:t>Appeal Types </a:t>
            </a:r>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677334" y="1413967"/>
            <a:ext cx="8596668" cy="4298935"/>
          </a:xfrm>
        </p:spPr>
        <p:txBody>
          <a:bodyPr>
            <a:normAutofit lnSpcReduction="10000"/>
          </a:bodyPr>
          <a:lstStyle/>
          <a:p>
            <a:r>
              <a:rPr lang="en-US" b="1"/>
              <a:t>Registration Deadlines  (~650/year)</a:t>
            </a:r>
          </a:p>
          <a:p>
            <a:pPr lvl="1"/>
            <a:r>
              <a:rPr lang="en-US"/>
              <a:t>Late Adds, Drops or Withdrawals </a:t>
            </a:r>
          </a:p>
          <a:p>
            <a:pPr lvl="1"/>
            <a:r>
              <a:rPr lang="en-US"/>
              <a:t>Late Registration Fees</a:t>
            </a:r>
          </a:p>
          <a:p>
            <a:pPr lvl="1"/>
            <a:r>
              <a:rPr lang="en-US"/>
              <a:t>Change of Grading S/U, Audit </a:t>
            </a:r>
          </a:p>
          <a:p>
            <a:pPr lvl="1"/>
            <a:r>
              <a:rPr lang="en-US"/>
              <a:t>Repeat/Delete</a:t>
            </a:r>
          </a:p>
          <a:p>
            <a:r>
              <a:rPr lang="en-US" b="1"/>
              <a:t>Graduation Requirements (~100/year)</a:t>
            </a:r>
          </a:p>
          <a:p>
            <a:pPr lvl="1"/>
            <a:r>
              <a:rPr lang="en-US"/>
              <a:t>AUCC Substitutions</a:t>
            </a:r>
          </a:p>
          <a:p>
            <a:pPr lvl="1"/>
            <a:r>
              <a:rPr lang="en-US"/>
              <a:t>Minimum Graduation Requirements (120 credits, credits in residence, upper division credits)</a:t>
            </a:r>
          </a:p>
          <a:p>
            <a:r>
              <a:rPr lang="en-US" b="1"/>
              <a:t>Tuition Assessment Appeals (~250/year)</a:t>
            </a:r>
          </a:p>
          <a:p>
            <a:pPr lvl="1"/>
            <a:r>
              <a:rPr lang="en-US"/>
              <a:t>Fall and Spring Semesters Only – Summer Courses are Handled as Drop Appeals</a:t>
            </a:r>
          </a:p>
          <a:p>
            <a:pPr lvl="1"/>
            <a:r>
              <a:rPr lang="en-US"/>
              <a:t>Can Assess Tuition at 0%, 25% or 50% </a:t>
            </a:r>
          </a:p>
          <a:p>
            <a:pPr lvl="1"/>
            <a:endParaRPr lang="en-US"/>
          </a:p>
          <a:p>
            <a:pPr lvl="1"/>
            <a:endParaRPr lang="en-US"/>
          </a:p>
          <a:p>
            <a:pPr lvl="1"/>
            <a:endParaRPr lang="en-US"/>
          </a:p>
          <a:p>
            <a:pPr lvl="1"/>
            <a:endParaRPr lang="en-US"/>
          </a:p>
        </p:txBody>
      </p:sp>
      <p:sp>
        <p:nvSpPr>
          <p:cNvPr id="7" name="TextBox 6">
            <a:extLst>
              <a:ext uri="{FF2B5EF4-FFF2-40B4-BE49-F238E27FC236}">
                <a16:creationId xmlns:a16="http://schemas.microsoft.com/office/drawing/2014/main" id="{31DE7E43-B843-4B15-B7BB-977C9E66B06D}"/>
              </a:ext>
            </a:extLst>
          </p:cNvPr>
          <p:cNvSpPr txBox="1"/>
          <p:nvPr/>
        </p:nvSpPr>
        <p:spPr>
          <a:xfrm>
            <a:off x="887060" y="6069438"/>
            <a:ext cx="7409652"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rebuchet MS" panose="020B0603020202020204"/>
                <a:ea typeface="+mn-ea"/>
                <a:cs typeface="+mn-cs"/>
              </a:rPr>
              <a:t>APPEAL FORMS AND INSTRUCTIONS ARE ON THE REGISTRARS WEBSITE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rebuchet MS" panose="020B0603020202020204"/>
                <a:ea typeface="+mn-ea"/>
                <a:cs typeface="+mn-cs"/>
              </a:rPr>
              <a:t>UNDER THE FORMS TAB</a:t>
            </a:r>
          </a:p>
        </p:txBody>
      </p:sp>
    </p:spTree>
    <p:extLst>
      <p:ext uri="{BB962C8B-B14F-4D97-AF65-F5344CB8AC3E}">
        <p14:creationId xmlns:p14="http://schemas.microsoft.com/office/powerpoint/2010/main" val="2877318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p:txBody>
          <a:bodyPr/>
          <a:lstStyle/>
          <a:p>
            <a:pPr algn="ctr"/>
            <a:r>
              <a:rPr lang="en-US" b="1"/>
              <a:t>Appeal Criteria </a:t>
            </a:r>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677334" y="1358283"/>
            <a:ext cx="8596668" cy="5397624"/>
          </a:xfrm>
        </p:spPr>
        <p:txBody>
          <a:bodyPr>
            <a:normAutofit/>
          </a:bodyPr>
          <a:lstStyle/>
          <a:p>
            <a:pPr lvl="1"/>
            <a:endParaRPr lang="en-US" sz="1800" b="1">
              <a:solidFill>
                <a:schemeClr val="tx1"/>
              </a:solidFill>
            </a:endParaRPr>
          </a:p>
          <a:p>
            <a:pPr marL="457200" lvl="1" indent="0" algn="ctr">
              <a:buNone/>
            </a:pPr>
            <a:r>
              <a:rPr lang="en-US" sz="2400" b="1" u="sng">
                <a:solidFill>
                  <a:schemeClr val="tx1"/>
                </a:solidFill>
              </a:rPr>
              <a:t>Most Appeals Concern Exceptions to Deadline Dates</a:t>
            </a:r>
          </a:p>
          <a:p>
            <a:pPr lvl="1"/>
            <a:endParaRPr lang="en-US" sz="2000" b="1">
              <a:solidFill>
                <a:schemeClr val="tx1"/>
              </a:solidFill>
            </a:endParaRPr>
          </a:p>
          <a:p>
            <a:pPr lvl="1"/>
            <a:r>
              <a:rPr lang="en-US" sz="1800" b="1">
                <a:solidFill>
                  <a:schemeClr val="tx1"/>
                </a:solidFill>
              </a:rPr>
              <a:t>Unexpected and/or Extenuating Circumstances which prevented the student from being able to meet the </a:t>
            </a:r>
            <a:r>
              <a:rPr lang="en-US" sz="1800" b="1" u="sng">
                <a:solidFill>
                  <a:schemeClr val="tx1"/>
                </a:solidFill>
              </a:rPr>
              <a:t>published deadlines </a:t>
            </a:r>
          </a:p>
          <a:p>
            <a:pPr lvl="1"/>
            <a:r>
              <a:rPr lang="en-US" sz="1800" b="1">
                <a:solidFill>
                  <a:schemeClr val="tx1"/>
                </a:solidFill>
              </a:rPr>
              <a:t>University Errors  - Commission/Omission </a:t>
            </a:r>
          </a:p>
          <a:p>
            <a:pPr lvl="1"/>
            <a:r>
              <a:rPr lang="en-US" sz="1800" b="1">
                <a:solidFill>
                  <a:schemeClr val="tx1"/>
                </a:solidFill>
              </a:rPr>
              <a:t>Finding the Balance between:</a:t>
            </a:r>
          </a:p>
          <a:p>
            <a:pPr lvl="2"/>
            <a:r>
              <a:rPr lang="en-US" sz="1600" b="1">
                <a:solidFill>
                  <a:schemeClr val="tx1"/>
                </a:solidFill>
              </a:rPr>
              <a:t> Academic Integrity</a:t>
            </a:r>
          </a:p>
          <a:p>
            <a:pPr lvl="2"/>
            <a:r>
              <a:rPr lang="en-US" sz="1600" b="1">
                <a:solidFill>
                  <a:schemeClr val="tx1"/>
                </a:solidFill>
              </a:rPr>
              <a:t> Student Responsibility and Accountability</a:t>
            </a:r>
          </a:p>
          <a:p>
            <a:pPr lvl="2"/>
            <a:r>
              <a:rPr lang="en-US" sz="1600" b="1">
                <a:solidFill>
                  <a:schemeClr val="tx1"/>
                </a:solidFill>
              </a:rPr>
              <a:t> Student Success</a:t>
            </a:r>
          </a:p>
          <a:p>
            <a:pPr lvl="1"/>
            <a:endParaRPr lang="en-US" sz="1800"/>
          </a:p>
          <a:p>
            <a:pPr marL="457200" lvl="1" indent="0">
              <a:buNone/>
            </a:pPr>
            <a:r>
              <a:rPr lang="en-US" sz="1800" b="1" i="1">
                <a:solidFill>
                  <a:schemeClr val="tx1"/>
                </a:solidFill>
              </a:rPr>
              <a:t>Financial hardship, roommate and relationship, changes in employment (hours, responsibility) and/or failure to know or understand university policies are not in and of themselves grounds for granting an appeal  </a:t>
            </a:r>
          </a:p>
        </p:txBody>
      </p:sp>
    </p:spTree>
    <p:extLst>
      <p:ext uri="{BB962C8B-B14F-4D97-AF65-F5344CB8AC3E}">
        <p14:creationId xmlns:p14="http://schemas.microsoft.com/office/powerpoint/2010/main" val="226441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p:txBody>
          <a:bodyPr/>
          <a:lstStyle/>
          <a:p>
            <a:pPr algn="ctr"/>
            <a:r>
              <a:rPr lang="en-US" b="1"/>
              <a:t>Personal Statement and </a:t>
            </a:r>
            <a:br>
              <a:rPr lang="en-US" b="1"/>
            </a:br>
            <a:r>
              <a:rPr lang="en-US" b="1"/>
              <a:t>Types of Supporting Documents</a:t>
            </a:r>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48158" y="2627795"/>
            <a:ext cx="9292289" cy="3684233"/>
          </a:xfrm>
        </p:spPr>
        <p:txBody>
          <a:bodyPr>
            <a:normAutofit lnSpcReduction="10000"/>
          </a:bodyPr>
          <a:lstStyle/>
          <a:p>
            <a:pPr lvl="1"/>
            <a:r>
              <a:rPr lang="en-US" sz="1800" b="1">
                <a:solidFill>
                  <a:schemeClr val="tx1"/>
                </a:solidFill>
              </a:rPr>
              <a:t>Personal Statement - Required</a:t>
            </a:r>
          </a:p>
          <a:p>
            <a:pPr lvl="2"/>
            <a:r>
              <a:rPr lang="en-US" sz="1600" b="1">
                <a:solidFill>
                  <a:schemeClr val="tx1"/>
                </a:solidFill>
              </a:rPr>
              <a:t>Letter from student stating the reason for the appeal and what the extenuating circumstances (or university error) they feel justify the appeal</a:t>
            </a:r>
          </a:p>
          <a:p>
            <a:pPr lvl="1"/>
            <a:r>
              <a:rPr lang="en-US" sz="1800" b="1">
                <a:solidFill>
                  <a:schemeClr val="tx1"/>
                </a:solidFill>
              </a:rPr>
              <a:t>Letters (Form) from Faculty – Especially for Drops, W/D &amp;  Tuition Assessment</a:t>
            </a:r>
          </a:p>
          <a:p>
            <a:pPr lvl="2"/>
            <a:r>
              <a:rPr lang="en-US" sz="1600" b="1">
                <a:solidFill>
                  <a:schemeClr val="tx1"/>
                </a:solidFill>
              </a:rPr>
              <a:t>Form asks faculty to either say they “support or do not support the appeal” and provides room to add comments.  They can submit a letter if they prefer.  Helpful if they give last dates of attendance/participation and if the student discussed their issue(s) with them.</a:t>
            </a:r>
          </a:p>
          <a:p>
            <a:pPr lvl="1"/>
            <a:r>
              <a:rPr lang="en-US" sz="1800" b="1">
                <a:solidFill>
                  <a:schemeClr val="tx1"/>
                </a:solidFill>
              </a:rPr>
              <a:t>Letters from University Staff/Advisors who the student has worked with</a:t>
            </a:r>
          </a:p>
          <a:p>
            <a:pPr lvl="1"/>
            <a:r>
              <a:rPr lang="en-US" sz="1800" b="1">
                <a:solidFill>
                  <a:schemeClr val="tx1"/>
                </a:solidFill>
              </a:rPr>
              <a:t>Letters from Campus Offices that deal with students in crisis or with on-going issues– Student Disability Center, Student Case Management, Women and Gender Advocacy Center, Adult Learner and Veteran Services,  etc.</a:t>
            </a:r>
          </a:p>
          <a:p>
            <a:pPr lvl="1"/>
            <a:endParaRPr lang="en-US" sz="1800" b="1">
              <a:solidFill>
                <a:schemeClr val="tx1"/>
              </a:solidFill>
            </a:endParaRPr>
          </a:p>
          <a:p>
            <a:pPr lvl="1"/>
            <a:endParaRPr lang="en-US"/>
          </a:p>
        </p:txBody>
      </p:sp>
    </p:spTree>
    <p:extLst>
      <p:ext uri="{BB962C8B-B14F-4D97-AF65-F5344CB8AC3E}">
        <p14:creationId xmlns:p14="http://schemas.microsoft.com/office/powerpoint/2010/main" val="918225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p:txBody>
          <a:bodyPr/>
          <a:lstStyle/>
          <a:p>
            <a:pPr algn="ctr"/>
            <a:r>
              <a:rPr lang="en-US" b="1"/>
              <a:t>Types of Supporting Documents</a:t>
            </a:r>
            <a:br>
              <a:rPr lang="en-US" b="1"/>
            </a:br>
            <a:r>
              <a:rPr lang="en-US" b="1"/>
              <a:t>(cont.)</a:t>
            </a:r>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489950" y="2635188"/>
            <a:ext cx="9292289" cy="3613212"/>
          </a:xfrm>
        </p:spPr>
        <p:txBody>
          <a:bodyPr/>
          <a:lstStyle/>
          <a:p>
            <a:pPr lvl="1"/>
            <a:r>
              <a:rPr lang="en-US" sz="1800" b="1">
                <a:solidFill>
                  <a:schemeClr val="tx1"/>
                </a:solidFill>
              </a:rPr>
              <a:t>Letters from Health Care Providers (Medical Providers, Therapists, etc.) </a:t>
            </a:r>
            <a:r>
              <a:rPr lang="en-US" sz="1600" b="1">
                <a:solidFill>
                  <a:schemeClr val="tx1"/>
                </a:solidFill>
              </a:rPr>
              <a:t>Dates of onset and/or treatment and impact of their issue(s) on their ability to attend/participate in courses is  most helpful </a:t>
            </a:r>
          </a:p>
          <a:p>
            <a:pPr lvl="1"/>
            <a:r>
              <a:rPr lang="en-US" sz="1800" b="1">
                <a:solidFill>
                  <a:schemeClr val="tx1"/>
                </a:solidFill>
              </a:rPr>
              <a:t>Medical Documentation </a:t>
            </a:r>
          </a:p>
          <a:p>
            <a:pPr lvl="2"/>
            <a:r>
              <a:rPr lang="en-US" sz="1600" b="1">
                <a:solidFill>
                  <a:schemeClr val="tx1"/>
                </a:solidFill>
              </a:rPr>
              <a:t>Hospital, clinic or Insurance statements which verify dates of treatments</a:t>
            </a:r>
          </a:p>
          <a:p>
            <a:pPr marL="457200" lvl="1" indent="0" algn="ctr">
              <a:buNone/>
            </a:pPr>
            <a:r>
              <a:rPr lang="en-US" sz="1800" b="1">
                <a:solidFill>
                  <a:schemeClr val="tx1"/>
                </a:solidFill>
              </a:rPr>
              <a:t>-- WE DO NOT NEED OR WANT MEDICAL RECORDS –-</a:t>
            </a:r>
          </a:p>
          <a:p>
            <a:pPr lvl="1"/>
            <a:r>
              <a:rPr lang="en-US" sz="1800" b="1">
                <a:solidFill>
                  <a:schemeClr val="tx1"/>
                </a:solidFill>
              </a:rPr>
              <a:t>Other Miscellaneous Pertinent Information </a:t>
            </a:r>
          </a:p>
          <a:p>
            <a:pPr lvl="2"/>
            <a:r>
              <a:rPr lang="en-US" sz="1600" b="1">
                <a:solidFill>
                  <a:schemeClr val="tx1"/>
                </a:solidFill>
              </a:rPr>
              <a:t>Verification of employment, housing receipts or lease, police reports, obituaries, newspaper articles, etc. </a:t>
            </a:r>
          </a:p>
          <a:p>
            <a:pPr marL="457200" lvl="1" indent="0">
              <a:buNone/>
            </a:pPr>
            <a:endParaRPr lang="en-US" sz="1800" b="1">
              <a:solidFill>
                <a:schemeClr val="tx1"/>
              </a:solidFill>
            </a:endParaRPr>
          </a:p>
          <a:p>
            <a:pPr lvl="2"/>
            <a:endParaRPr lang="en-US" sz="1600" b="1">
              <a:solidFill>
                <a:schemeClr val="tx1"/>
              </a:solidFill>
            </a:endParaRPr>
          </a:p>
          <a:p>
            <a:pPr marL="457200" lvl="1" indent="0">
              <a:buNone/>
            </a:pPr>
            <a:endParaRPr lang="en-US" sz="1800" b="1">
              <a:solidFill>
                <a:schemeClr val="tx1"/>
              </a:solidFill>
            </a:endParaRPr>
          </a:p>
          <a:p>
            <a:pPr lvl="1"/>
            <a:endParaRPr lang="en-US"/>
          </a:p>
        </p:txBody>
      </p:sp>
    </p:spTree>
    <p:extLst>
      <p:ext uri="{BB962C8B-B14F-4D97-AF65-F5344CB8AC3E}">
        <p14:creationId xmlns:p14="http://schemas.microsoft.com/office/powerpoint/2010/main" val="321265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p:txBody>
          <a:bodyPr>
            <a:normAutofit fontScale="90000"/>
          </a:bodyPr>
          <a:lstStyle/>
          <a:p>
            <a:pPr algn="ctr"/>
            <a:r>
              <a:rPr lang="en-US" b="1"/>
              <a:t>Additional University Material </a:t>
            </a:r>
            <a:br>
              <a:rPr lang="en-US" b="1"/>
            </a:br>
            <a:r>
              <a:rPr lang="en-US" b="1"/>
              <a:t>That May Be Reviewed</a:t>
            </a:r>
            <a:br>
              <a:rPr lang="en-US" b="1"/>
            </a:br>
            <a:endParaRPr lang="en-US" b="1"/>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448005" y="2635188"/>
            <a:ext cx="9292289" cy="3613212"/>
          </a:xfrm>
        </p:spPr>
        <p:txBody>
          <a:bodyPr/>
          <a:lstStyle/>
          <a:p>
            <a:pPr lvl="1"/>
            <a:r>
              <a:rPr lang="en-US" sz="2400" b="1">
                <a:solidFill>
                  <a:schemeClr val="tx1"/>
                </a:solidFill>
              </a:rPr>
              <a:t>Advising Notes in Aries Web</a:t>
            </a:r>
          </a:p>
          <a:p>
            <a:pPr lvl="2"/>
            <a:r>
              <a:rPr lang="en-US" sz="2000" b="1">
                <a:solidFill>
                  <a:schemeClr val="tx1"/>
                </a:solidFill>
              </a:rPr>
              <a:t>Are there any relevant comments which corroborate (or not) what the student has presented ?</a:t>
            </a:r>
          </a:p>
          <a:p>
            <a:pPr lvl="1"/>
            <a:r>
              <a:rPr lang="en-US" sz="2400" b="1">
                <a:solidFill>
                  <a:schemeClr val="tx1"/>
                </a:solidFill>
              </a:rPr>
              <a:t>Registration History/Transfer Credits</a:t>
            </a:r>
          </a:p>
          <a:p>
            <a:pPr lvl="1"/>
            <a:r>
              <a:rPr lang="en-US" sz="2400" b="1">
                <a:solidFill>
                  <a:schemeClr val="tx1"/>
                </a:solidFill>
              </a:rPr>
              <a:t>Degree Progress Audit </a:t>
            </a:r>
          </a:p>
          <a:p>
            <a:pPr lvl="1"/>
            <a:r>
              <a:rPr lang="en-US" sz="2400" b="1">
                <a:solidFill>
                  <a:schemeClr val="tx1"/>
                </a:solidFill>
              </a:rPr>
              <a:t>Previous Appeals </a:t>
            </a:r>
          </a:p>
          <a:p>
            <a:pPr marL="914400" lvl="2" indent="0">
              <a:buNone/>
            </a:pPr>
            <a:endParaRPr lang="en-US" sz="1600" b="1">
              <a:solidFill>
                <a:schemeClr val="tx1"/>
              </a:solidFill>
            </a:endParaRPr>
          </a:p>
          <a:p>
            <a:pPr marL="457200" lvl="1" indent="0">
              <a:buNone/>
            </a:pPr>
            <a:endParaRPr lang="en-US" sz="1800" b="1">
              <a:solidFill>
                <a:schemeClr val="tx1"/>
              </a:solidFill>
            </a:endParaRPr>
          </a:p>
          <a:p>
            <a:pPr lvl="1"/>
            <a:endParaRPr lang="en-US"/>
          </a:p>
        </p:txBody>
      </p:sp>
    </p:spTree>
    <p:extLst>
      <p:ext uri="{BB962C8B-B14F-4D97-AF65-F5344CB8AC3E}">
        <p14:creationId xmlns:p14="http://schemas.microsoft.com/office/powerpoint/2010/main" val="3480933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6BB8-12BE-400E-AC68-0FA269E54F68}"/>
              </a:ext>
            </a:extLst>
          </p:cNvPr>
          <p:cNvSpPr>
            <a:spLocks noGrp="1"/>
          </p:cNvSpPr>
          <p:nvPr>
            <p:ph type="title"/>
          </p:nvPr>
        </p:nvSpPr>
        <p:spPr>
          <a:xfrm>
            <a:off x="677334" y="609600"/>
            <a:ext cx="8596668" cy="925585"/>
          </a:xfrm>
        </p:spPr>
        <p:txBody>
          <a:bodyPr>
            <a:normAutofit fontScale="90000"/>
          </a:bodyPr>
          <a:lstStyle/>
          <a:p>
            <a:pPr algn="ctr"/>
            <a:r>
              <a:rPr lang="en-US" b="1"/>
              <a:t>Appeal Process</a:t>
            </a:r>
            <a:br>
              <a:rPr lang="en-US" b="1"/>
            </a:br>
            <a:endParaRPr lang="en-US" b="1"/>
          </a:p>
        </p:txBody>
      </p:sp>
      <p:sp>
        <p:nvSpPr>
          <p:cNvPr id="3" name="Content Placeholder 2">
            <a:extLst>
              <a:ext uri="{FF2B5EF4-FFF2-40B4-BE49-F238E27FC236}">
                <a16:creationId xmlns:a16="http://schemas.microsoft.com/office/drawing/2014/main" id="{391FDB4F-19E4-42F3-A88D-4043907F1563}"/>
              </a:ext>
            </a:extLst>
          </p:cNvPr>
          <p:cNvSpPr>
            <a:spLocks noGrp="1"/>
          </p:cNvSpPr>
          <p:nvPr>
            <p:ph idx="1"/>
          </p:nvPr>
        </p:nvSpPr>
        <p:spPr>
          <a:xfrm>
            <a:off x="506728" y="1333850"/>
            <a:ext cx="9292289" cy="4914550"/>
          </a:xfrm>
        </p:spPr>
        <p:txBody>
          <a:bodyPr/>
          <a:lstStyle/>
          <a:p>
            <a:pPr marL="914400" lvl="1" indent="-457200">
              <a:buFont typeface="+mj-lt"/>
              <a:buAutoNum type="arabicPeriod"/>
            </a:pPr>
            <a:r>
              <a:rPr lang="en-US" sz="2400" b="1">
                <a:solidFill>
                  <a:schemeClr val="tx1"/>
                </a:solidFill>
              </a:rPr>
              <a:t>Student Downloads the Appropriate Form from the Registrars Website – “FORMS” tab across the top of page</a:t>
            </a:r>
          </a:p>
          <a:p>
            <a:pPr marL="914400" lvl="1" indent="-457200">
              <a:buFont typeface="+mj-lt"/>
              <a:buAutoNum type="arabicPeriod"/>
            </a:pPr>
            <a:r>
              <a:rPr lang="en-US" sz="2400" b="1">
                <a:solidFill>
                  <a:schemeClr val="tx1"/>
                </a:solidFill>
              </a:rPr>
              <a:t>Student Fills out the form and gathers appropriate supporting documents/letters/</a:t>
            </a:r>
          </a:p>
          <a:p>
            <a:pPr marL="914400" lvl="1" indent="-457200">
              <a:buFont typeface="+mj-lt"/>
              <a:buAutoNum type="arabicPeriod"/>
            </a:pPr>
            <a:r>
              <a:rPr lang="en-US" sz="2400" b="1">
                <a:solidFill>
                  <a:schemeClr val="tx1"/>
                </a:solidFill>
              </a:rPr>
              <a:t>Student Submits Appeal – </a:t>
            </a:r>
          </a:p>
          <a:p>
            <a:pPr marL="1314450" lvl="2" indent="-457200">
              <a:buFont typeface="+mj-lt"/>
              <a:buAutoNum type="arabicPeriod"/>
            </a:pPr>
            <a:r>
              <a:rPr lang="en-US" sz="2200" b="1">
                <a:solidFill>
                  <a:schemeClr val="tx1"/>
                </a:solidFill>
              </a:rPr>
              <a:t>Registration/Graduation Appeals to Registrar </a:t>
            </a:r>
          </a:p>
          <a:p>
            <a:pPr marL="1314450" lvl="2" indent="-457200">
              <a:buFont typeface="+mj-lt"/>
              <a:buAutoNum type="arabicPeriod"/>
            </a:pPr>
            <a:r>
              <a:rPr lang="en-US" sz="2200" b="1">
                <a:solidFill>
                  <a:schemeClr val="tx1"/>
                </a:solidFill>
              </a:rPr>
              <a:t>Tuition Assessment Appeals to Provost Office </a:t>
            </a:r>
          </a:p>
          <a:p>
            <a:pPr marL="914400" lvl="1" indent="-457200">
              <a:buFont typeface="+mj-lt"/>
              <a:buAutoNum type="arabicPeriod"/>
            </a:pPr>
            <a:r>
              <a:rPr lang="en-US" sz="2400" b="1">
                <a:solidFill>
                  <a:schemeClr val="tx1"/>
                </a:solidFill>
              </a:rPr>
              <a:t>Appeal is Reviewed and Student Notified of Decision – Typically within 3-5 business days unless more information is needed</a:t>
            </a:r>
          </a:p>
          <a:p>
            <a:pPr marL="914400" lvl="2" indent="0">
              <a:buNone/>
            </a:pPr>
            <a:endParaRPr lang="en-US" sz="1600" b="1">
              <a:solidFill>
                <a:schemeClr val="tx1"/>
              </a:solidFill>
            </a:endParaRPr>
          </a:p>
          <a:p>
            <a:pPr marL="457200" lvl="1" indent="0">
              <a:buNone/>
            </a:pPr>
            <a:endParaRPr lang="en-US" sz="1800" b="1">
              <a:solidFill>
                <a:schemeClr val="tx1"/>
              </a:solidFill>
            </a:endParaRPr>
          </a:p>
          <a:p>
            <a:pPr marL="457200" lvl="1" indent="0">
              <a:buNone/>
            </a:pPr>
            <a:endParaRPr lang="en-US"/>
          </a:p>
        </p:txBody>
      </p:sp>
    </p:spTree>
    <p:extLst>
      <p:ext uri="{BB962C8B-B14F-4D97-AF65-F5344CB8AC3E}">
        <p14:creationId xmlns:p14="http://schemas.microsoft.com/office/powerpoint/2010/main" val="135993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5" name="Straight Connector 14">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7"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6" name="Rectangle 25">
            <a:extLst>
              <a:ext uri="{FF2B5EF4-FFF2-40B4-BE49-F238E27FC236}">
                <a16:creationId xmlns:a16="http://schemas.microsoft.com/office/drawing/2014/main" id="{9179DE42-5613-4B35-A1E6-6CCBAA13C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EB898B32-3891-4C3A-8F58-C5969D2E90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4AE4806D-B8F9-4679-A68A-9BD21C01A3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2" name="Rectangle 23">
            <a:extLst>
              <a:ext uri="{FF2B5EF4-FFF2-40B4-BE49-F238E27FC236}">
                <a16:creationId xmlns:a16="http://schemas.microsoft.com/office/drawing/2014/main" id="{52FB45E9-914E-4471-AC87-E475CD5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5">
            <a:extLst>
              <a:ext uri="{FF2B5EF4-FFF2-40B4-BE49-F238E27FC236}">
                <a16:creationId xmlns:a16="http://schemas.microsoft.com/office/drawing/2014/main" id="{C310626D-5743-49D4-8F7D-88C4F8F05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Isosceles Triangle 35">
            <a:extLst>
              <a:ext uri="{FF2B5EF4-FFF2-40B4-BE49-F238E27FC236}">
                <a16:creationId xmlns:a16="http://schemas.microsoft.com/office/drawing/2014/main" id="{3C195FC1-B568-4C72-9902-34CB35DDD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Rectangle 27">
            <a:extLst>
              <a:ext uri="{FF2B5EF4-FFF2-40B4-BE49-F238E27FC236}">
                <a16:creationId xmlns:a16="http://schemas.microsoft.com/office/drawing/2014/main" id="{EF2BDF77-362C-43F0-8CBB-A969EC2AE0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Isosceles Triangle 39">
            <a:extLst>
              <a:ext uri="{FF2B5EF4-FFF2-40B4-BE49-F238E27FC236}">
                <a16:creationId xmlns:a16="http://schemas.microsoft.com/office/drawing/2014/main" id="{4BE96B01-3929-432D-B8C2-ADBCB74C2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2" name="Freeform: Shape 41">
            <a:extLst>
              <a:ext uri="{FF2B5EF4-FFF2-40B4-BE49-F238E27FC236}">
                <a16:creationId xmlns:a16="http://schemas.microsoft.com/office/drawing/2014/main" id="{2A6FCDE6-CDE2-4C51-B18E-A95CFB6797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6287" y="-8467"/>
            <a:ext cx="9175713" cy="6866467"/>
          </a:xfrm>
          <a:custGeom>
            <a:avLst/>
            <a:gdLst>
              <a:gd name="connsiteX0" fmla="*/ 0 w 9175713"/>
              <a:gd name="connsiteY0" fmla="*/ 0 h 6866467"/>
              <a:gd name="connsiteX1" fmla="*/ 1249825 w 9175713"/>
              <a:gd name="connsiteY1" fmla="*/ 0 h 6866467"/>
              <a:gd name="connsiteX2" fmla="*/ 1249825 w 9175713"/>
              <a:gd name="connsiteY2" fmla="*/ 8467 h 6866467"/>
              <a:gd name="connsiteX3" fmla="*/ 9175713 w 9175713"/>
              <a:gd name="connsiteY3" fmla="*/ 8467 h 6866467"/>
              <a:gd name="connsiteX4" fmla="*/ 9175713 w 9175713"/>
              <a:gd name="connsiteY4" fmla="*/ 6866467 h 6866467"/>
              <a:gd name="connsiteX5" fmla="*/ 1249825 w 9175713"/>
              <a:gd name="connsiteY5" fmla="*/ 6866467 h 6866467"/>
              <a:gd name="connsiteX6" fmla="*/ 1109382 w 9175713"/>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5713" h="6866467">
                <a:moveTo>
                  <a:pt x="0" y="0"/>
                </a:moveTo>
                <a:lnTo>
                  <a:pt x="1249825" y="0"/>
                </a:lnTo>
                <a:lnTo>
                  <a:pt x="1249825" y="8467"/>
                </a:lnTo>
                <a:lnTo>
                  <a:pt x="9175713" y="8467"/>
                </a:lnTo>
                <a:lnTo>
                  <a:pt x="9175713"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F4B3EA97-E75C-4BBA-9E04-02F8733E26E4}"/>
              </a:ext>
            </a:extLst>
          </p:cNvPr>
          <p:cNvSpPr>
            <a:spLocks noGrp="1"/>
          </p:cNvSpPr>
          <p:nvPr>
            <p:ph type="title"/>
          </p:nvPr>
        </p:nvSpPr>
        <p:spPr>
          <a:xfrm>
            <a:off x="4419136" y="1020871"/>
            <a:ext cx="6960759" cy="2849671"/>
          </a:xfrm>
        </p:spPr>
        <p:txBody>
          <a:bodyPr vert="horz" lIns="91440" tIns="45720" rIns="91440" bIns="45720" rtlCol="0" anchor="b">
            <a:normAutofit/>
          </a:bodyPr>
          <a:lstStyle/>
          <a:p>
            <a:r>
              <a:rPr lang="en-US" sz="6000">
                <a:solidFill>
                  <a:srgbClr val="FFFFFF"/>
                </a:solidFill>
              </a:rPr>
              <a:t>Committee on Scholastic Standards </a:t>
            </a:r>
          </a:p>
        </p:txBody>
      </p:sp>
      <p:sp>
        <p:nvSpPr>
          <p:cNvPr id="9" name="Text Placeholder 8">
            <a:extLst>
              <a:ext uri="{FF2B5EF4-FFF2-40B4-BE49-F238E27FC236}">
                <a16:creationId xmlns:a16="http://schemas.microsoft.com/office/drawing/2014/main" id="{51B35A34-C077-412E-B280-7BDD0B3D27BA}"/>
              </a:ext>
            </a:extLst>
          </p:cNvPr>
          <p:cNvSpPr>
            <a:spLocks noGrp="1"/>
          </p:cNvSpPr>
          <p:nvPr>
            <p:ph type="body" idx="1"/>
          </p:nvPr>
        </p:nvSpPr>
        <p:spPr>
          <a:xfrm>
            <a:off x="4548104" y="3962088"/>
            <a:ext cx="6112077" cy="1186108"/>
          </a:xfrm>
        </p:spPr>
        <p:txBody>
          <a:bodyPr vert="horz" lIns="91440" tIns="45720" rIns="91440" bIns="45720" rtlCol="0" anchor="t">
            <a:normAutofit/>
          </a:bodyPr>
          <a:lstStyle/>
          <a:p>
            <a:r>
              <a:rPr lang="en-US" sz="1800">
                <a:solidFill>
                  <a:srgbClr val="FFFFFF">
                    <a:alpha val="70000"/>
                  </a:srgbClr>
                </a:solidFill>
              </a:rPr>
              <a:t>Madlyn D’Andrea</a:t>
            </a:r>
          </a:p>
          <a:p>
            <a:endParaRPr lang="en-US" sz="1800">
              <a:solidFill>
                <a:srgbClr val="FFFFFF">
                  <a:alpha val="70000"/>
                </a:srgbClr>
              </a:solidFill>
            </a:endParaRPr>
          </a:p>
        </p:txBody>
      </p:sp>
      <p:sp>
        <p:nvSpPr>
          <p:cNvPr id="44" name="Isosceles Triangle 43">
            <a:extLst>
              <a:ext uri="{FF2B5EF4-FFF2-40B4-BE49-F238E27FC236}">
                <a16:creationId xmlns:a16="http://schemas.microsoft.com/office/drawing/2014/main" id="{9D2E8756-2465-473A-BA2A-2DB1D6224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062562" y="3271487"/>
            <a:ext cx="220660" cy="1864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5569998"/>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1D1227F-6050-45FB-9762-5986D0727E31}"/>
              </a:ext>
            </a:extLst>
          </p:cNvPr>
          <p:cNvSpPr txBox="1"/>
          <p:nvPr/>
        </p:nvSpPr>
        <p:spPr>
          <a:xfrm>
            <a:off x="1139191" y="843677"/>
            <a:ext cx="8435734" cy="5509200"/>
          </a:xfrm>
          <a:prstGeom prst="rect">
            <a:avLst/>
          </a:prstGeom>
          <a:noFill/>
        </p:spPr>
        <p:txBody>
          <a:bodyPr wrap="square">
            <a:spAutoFit/>
          </a:bodyPr>
          <a:lstStyle/>
          <a:p>
            <a:r>
              <a:rPr lang="en-US" sz="3200" b="1"/>
              <a:t>The Committee on Scholastic Standards </a:t>
            </a:r>
            <a:r>
              <a:rPr lang="en-US" sz="3200"/>
              <a:t>(</a:t>
            </a:r>
            <a:r>
              <a:rPr lang="en-US" sz="3200" err="1"/>
              <a:t>CoSS</a:t>
            </a:r>
            <a:r>
              <a:rPr lang="en-US" sz="3200"/>
              <a:t>) is the Faculty Council standing committee, with faculty reps from each College and the Libraries, and support from Student Achievement, created to review academic standards and administer the following policies:</a:t>
            </a:r>
          </a:p>
          <a:p>
            <a:endParaRPr lang="en-US" sz="3200"/>
          </a:p>
          <a:p>
            <a:pPr marL="285750" indent="-285750">
              <a:buFont typeface="Arial" panose="020B0604020202020204" pitchFamily="34" charset="0"/>
              <a:buChar char="•"/>
            </a:pPr>
            <a:r>
              <a:rPr lang="en-US" sz="3200"/>
              <a:t>Retroactive Withdrawals </a:t>
            </a:r>
          </a:p>
          <a:p>
            <a:pPr marL="285750" indent="-285750">
              <a:buFont typeface="Arial" panose="020B0604020202020204" pitchFamily="34" charset="0"/>
              <a:buChar char="•"/>
            </a:pPr>
            <a:r>
              <a:rPr lang="en-US" sz="3200"/>
              <a:t>Academic Dismissal Appeals</a:t>
            </a:r>
          </a:p>
          <a:p>
            <a:pPr marL="285750" indent="-285750">
              <a:buFont typeface="Arial" panose="020B0604020202020204" pitchFamily="34" charset="0"/>
              <a:buChar char="•"/>
            </a:pPr>
            <a:r>
              <a:rPr lang="en-US" sz="3200"/>
              <a:t>Fresh Start </a:t>
            </a:r>
          </a:p>
        </p:txBody>
      </p:sp>
    </p:spTree>
    <p:extLst>
      <p:ext uri="{BB962C8B-B14F-4D97-AF65-F5344CB8AC3E}">
        <p14:creationId xmlns:p14="http://schemas.microsoft.com/office/powerpoint/2010/main" val="2196478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144E6-9FDE-4410-92E6-19D4E53011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64578" cy="6858000"/>
          </a:xfrm>
          <a:prstGeom prst="rect">
            <a:avLst/>
          </a:prstGeom>
        </p:spPr>
      </p:pic>
      <p:sp>
        <p:nvSpPr>
          <p:cNvPr id="6" name="TextBox 5">
            <a:extLst>
              <a:ext uri="{FF2B5EF4-FFF2-40B4-BE49-F238E27FC236}">
                <a16:creationId xmlns:a16="http://schemas.microsoft.com/office/drawing/2014/main" id="{4FF514F1-5F62-45E6-AD9D-C49FDEF9319B}"/>
              </a:ext>
            </a:extLst>
          </p:cNvPr>
          <p:cNvSpPr txBox="1"/>
          <p:nvPr/>
        </p:nvSpPr>
        <p:spPr>
          <a:xfrm>
            <a:off x="4780343" y="982176"/>
            <a:ext cx="4768769" cy="4893647"/>
          </a:xfrm>
          <a:prstGeom prst="rect">
            <a:avLst/>
          </a:prstGeom>
          <a:noFill/>
        </p:spPr>
        <p:txBody>
          <a:bodyPr wrap="square" rtlCol="0">
            <a:spAutoFit/>
          </a:bodyPr>
          <a:lstStyle/>
          <a:p>
            <a:r>
              <a:rPr lang="en-US" sz="2400" b="1"/>
              <a:t>Who: </a:t>
            </a:r>
            <a:r>
              <a:rPr lang="en-US" sz="2400"/>
              <a:t>Latoya Noel </a:t>
            </a:r>
          </a:p>
          <a:p>
            <a:r>
              <a:rPr lang="en-US" sz="2400"/>
              <a:t>Assistant Director of Advising Training and Development</a:t>
            </a:r>
          </a:p>
          <a:p>
            <a:endParaRPr lang="en-US" sz="2400"/>
          </a:p>
          <a:p>
            <a:r>
              <a:rPr lang="en-US" sz="2400" b="1"/>
              <a:t>Where: </a:t>
            </a:r>
            <a:r>
              <a:rPr lang="en-US" sz="2400"/>
              <a:t>Collaborative for Student Achievement </a:t>
            </a:r>
          </a:p>
          <a:p>
            <a:endParaRPr lang="en-US" sz="2400"/>
          </a:p>
          <a:p>
            <a:r>
              <a:rPr lang="en-US" sz="2400" b="1"/>
              <a:t>How: </a:t>
            </a:r>
            <a:r>
              <a:rPr lang="en-US" sz="2400">
                <a:hlinkClick r:id="rId3"/>
              </a:rPr>
              <a:t>Latoya.noel@colostate.edu</a:t>
            </a:r>
            <a:r>
              <a:rPr lang="en-US" sz="2400"/>
              <a:t> </a:t>
            </a:r>
          </a:p>
          <a:p>
            <a:r>
              <a:rPr lang="en-US" sz="2400"/>
              <a:t>         send me a message in 	Teams Chat </a:t>
            </a:r>
          </a:p>
          <a:p>
            <a:endParaRPr lang="en-US"/>
          </a:p>
          <a:p>
            <a:r>
              <a:rPr lang="en-US"/>
              <a:t> </a:t>
            </a:r>
          </a:p>
          <a:p>
            <a:endParaRPr lang="en-US"/>
          </a:p>
          <a:p>
            <a:endParaRPr lang="en-US"/>
          </a:p>
        </p:txBody>
      </p:sp>
    </p:spTree>
    <p:extLst>
      <p:ext uri="{BB962C8B-B14F-4D97-AF65-F5344CB8AC3E}">
        <p14:creationId xmlns:p14="http://schemas.microsoft.com/office/powerpoint/2010/main" val="884038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77A6D-1C77-4FC4-BED6-F87DE6EE4D4B}"/>
              </a:ext>
            </a:extLst>
          </p:cNvPr>
          <p:cNvSpPr>
            <a:spLocks noGrp="1"/>
          </p:cNvSpPr>
          <p:nvPr>
            <p:ph type="title"/>
          </p:nvPr>
        </p:nvSpPr>
        <p:spPr/>
        <p:txBody>
          <a:bodyPr/>
          <a:lstStyle/>
          <a:p>
            <a:r>
              <a:rPr lang="en-US"/>
              <a:t>Retroactive Withdrawals: </a:t>
            </a:r>
          </a:p>
        </p:txBody>
      </p:sp>
      <p:sp>
        <p:nvSpPr>
          <p:cNvPr id="3" name="Content Placeholder 2">
            <a:extLst>
              <a:ext uri="{FF2B5EF4-FFF2-40B4-BE49-F238E27FC236}">
                <a16:creationId xmlns:a16="http://schemas.microsoft.com/office/drawing/2014/main" id="{9A0D9995-028A-4F18-BEDE-08520528D4E5}"/>
              </a:ext>
            </a:extLst>
          </p:cNvPr>
          <p:cNvSpPr>
            <a:spLocks noGrp="1"/>
          </p:cNvSpPr>
          <p:nvPr>
            <p:ph idx="1"/>
          </p:nvPr>
        </p:nvSpPr>
        <p:spPr/>
        <p:txBody>
          <a:bodyPr>
            <a:normAutofit/>
          </a:bodyPr>
          <a:lstStyle/>
          <a:p>
            <a:r>
              <a:rPr lang="en-US"/>
              <a:t>A student may request that all grades in an academic period be retroactively removed and be replaced by entries of “W” on transcript. </a:t>
            </a:r>
          </a:p>
          <a:p>
            <a:r>
              <a:rPr lang="en-US"/>
              <a:t>A retroactive withdrawal may be granted only when a student could neither function normally during the academic period nor be reasonably expected to complete a university withdrawal due to extenuating circumstances such as an incident leading to major physical or mental trauma. (Includes Graduate and undergraduate, no tuition or fee refunds) See full guidelines and submit</a:t>
            </a:r>
          </a:p>
          <a:p>
            <a:r>
              <a:rPr lang="en-US"/>
              <a:t>request online:  </a:t>
            </a:r>
            <a:r>
              <a:rPr lang="en-US">
                <a:hlinkClick r:id="rId2"/>
              </a:rPr>
              <a:t>https://secure.studentachievement.colostate.edu/RetroactiveWithdrawals</a:t>
            </a:r>
            <a:endParaRPr lang="en-US"/>
          </a:p>
          <a:p>
            <a:endParaRPr lang="en-US"/>
          </a:p>
          <a:p>
            <a:endParaRPr lang="en-US"/>
          </a:p>
          <a:p>
            <a:endParaRPr lang="en-US"/>
          </a:p>
        </p:txBody>
      </p:sp>
    </p:spTree>
    <p:extLst>
      <p:ext uri="{BB962C8B-B14F-4D97-AF65-F5344CB8AC3E}">
        <p14:creationId xmlns:p14="http://schemas.microsoft.com/office/powerpoint/2010/main" val="930880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03AE127-802C-459A-A612-DB85B67F0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05ECCA-FD6E-4C9F-A414-B611A2BE56A4}"/>
              </a:ext>
            </a:extLst>
          </p:cNvPr>
          <p:cNvSpPr>
            <a:spLocks noGrp="1"/>
          </p:cNvSpPr>
          <p:nvPr>
            <p:ph type="title"/>
          </p:nvPr>
        </p:nvSpPr>
        <p:spPr>
          <a:xfrm>
            <a:off x="1043950" y="1179151"/>
            <a:ext cx="3300646" cy="4463889"/>
          </a:xfrm>
        </p:spPr>
        <p:txBody>
          <a:bodyPr anchor="ctr">
            <a:normAutofit/>
          </a:bodyPr>
          <a:lstStyle/>
          <a:p>
            <a:r>
              <a:rPr lang="en-US">
                <a:latin typeface="Calibri Light" panose="020F0302020204030204" pitchFamily="34" charset="0"/>
                <a:ea typeface="Times New Roman" panose="02020603050405020304" pitchFamily="18" charset="0"/>
                <a:cs typeface="Times New Roman" panose="02020603050405020304" pitchFamily="18" charset="0"/>
              </a:rPr>
              <a:t>By submitting the appeal, you are also stating that you are aware:</a:t>
            </a:r>
            <a:br>
              <a:rPr lang="en-US">
                <a:latin typeface="Calibri" panose="020F0502020204030204" pitchFamily="34" charset="0"/>
                <a:ea typeface="Calibri" panose="020F0502020204030204" pitchFamily="34" charset="0"/>
                <a:cs typeface="Times New Roman" panose="02020603050405020304" pitchFamily="18" charset="0"/>
              </a:rPr>
            </a:br>
            <a:endParaRPr lang="en-US"/>
          </a:p>
        </p:txBody>
      </p:sp>
      <p:sp>
        <p:nvSpPr>
          <p:cNvPr id="10" name="Isosceles Triangle 9">
            <a:extLst>
              <a:ext uri="{FF2B5EF4-FFF2-40B4-BE49-F238E27FC236}">
                <a16:creationId xmlns:a16="http://schemas.microsoft.com/office/drawing/2014/main" id="{9323D83D-50D6-4040-A58B-FCEA340F88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a16="http://schemas.microsoft.com/office/drawing/2014/main" id="{1A1FE6BB-DFB2-4080-9B5E-076EF5DDE6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BF97627-2D97-48CF-9130-ED76B442A468}"/>
              </a:ext>
            </a:extLst>
          </p:cNvPr>
          <p:cNvSpPr>
            <a:spLocks noGrp="1"/>
          </p:cNvSpPr>
          <p:nvPr>
            <p:ph idx="1"/>
          </p:nvPr>
        </p:nvSpPr>
        <p:spPr>
          <a:xfrm>
            <a:off x="4978918" y="1109145"/>
            <a:ext cx="6341016" cy="4603900"/>
          </a:xfrm>
        </p:spPr>
        <p:txBody>
          <a:bodyPr anchor="ctr">
            <a:normAutofit/>
          </a:bodyPr>
          <a:lstStyle/>
          <a:p>
            <a:pPr>
              <a:lnSpc>
                <a:spcPct val="90000"/>
              </a:lnSpc>
              <a:spcBef>
                <a:spcPts val="0"/>
              </a:spcBef>
              <a:spcAft>
                <a:spcPts val="800"/>
              </a:spcAft>
              <a:buSzPts val="1000"/>
              <a:buFont typeface="Wingdings" panose="05000000000000000000" pitchFamily="2" charset="2"/>
              <a:buChar char="q"/>
              <a:tabLst>
                <a:tab pos="457200" algn="l"/>
              </a:tabLst>
            </a:pPr>
            <a:r>
              <a:rPr lang="en-US">
                <a:effectLst/>
                <a:latin typeface="Calibri Light"/>
                <a:ea typeface="Times New Roman" panose="02020603050405020304" pitchFamily="18" charset="0"/>
                <a:cs typeface="Times New Roman"/>
              </a:rPr>
              <a:t>Any costs associated with University enrollment, including tuition and fees, will not be refunded.</a:t>
            </a:r>
            <a:r>
              <a:rPr lang="en-US">
                <a:latin typeface="Calibri Light"/>
                <a:ea typeface="Times New Roman" panose="02020603050405020304" pitchFamily="18" charset="0"/>
                <a:cs typeface="Times New Roman"/>
              </a:rPr>
              <a:t> </a:t>
            </a:r>
            <a:endParaRPr lang="en-US">
              <a:effectLst/>
              <a:latin typeface="Calibri" panose="020F0502020204030204" pitchFamily="34" charset="0"/>
              <a:ea typeface="Calibri" panose="020F0502020204030204" pitchFamily="34" charset="0"/>
              <a:cs typeface="Times New Roman" panose="02020603050405020304" pitchFamily="18" charset="0"/>
            </a:endParaRPr>
          </a:p>
          <a:p>
            <a:pPr>
              <a:lnSpc>
                <a:spcPct val="90000"/>
              </a:lnSpc>
              <a:spcBef>
                <a:spcPts val="0"/>
              </a:spcBef>
              <a:spcAft>
                <a:spcPts val="800"/>
              </a:spcAft>
              <a:buSzPts val="1000"/>
              <a:buFont typeface="Wingdings" panose="05000000000000000000" pitchFamily="2" charset="2"/>
              <a:buChar char="q"/>
              <a:tabLst>
                <a:tab pos="457200" algn="l"/>
              </a:tabLst>
            </a:pPr>
            <a:r>
              <a:rPr lang="en-US">
                <a:effectLst/>
                <a:latin typeface="Calibri Light"/>
                <a:ea typeface="Times New Roman" panose="02020603050405020304" pitchFamily="18" charset="0"/>
                <a:cs typeface="Times New Roman"/>
              </a:rPr>
              <a:t>Financial aid will </a:t>
            </a:r>
            <a:r>
              <a:rPr lang="en-US">
                <a:latin typeface="Calibri Light"/>
                <a:ea typeface="Times New Roman" panose="02020603050405020304" pitchFamily="18" charset="0"/>
                <a:cs typeface="Times New Roman"/>
              </a:rPr>
              <a:t>not </a:t>
            </a:r>
            <a:r>
              <a:rPr lang="en-US">
                <a:effectLst/>
                <a:latin typeface="Calibri Light"/>
                <a:ea typeface="Times New Roman" panose="02020603050405020304" pitchFamily="18" charset="0"/>
                <a:cs typeface="Times New Roman"/>
              </a:rPr>
              <a:t>be adjusted</a:t>
            </a:r>
            <a:r>
              <a:rPr lang="en-US">
                <a:latin typeface="Calibri Light"/>
                <a:ea typeface="Times New Roman" panose="02020603050405020304" pitchFamily="18" charset="0"/>
                <a:cs typeface="Times New Roman"/>
              </a:rPr>
              <a:t>;</a:t>
            </a:r>
            <a:r>
              <a:rPr lang="en-US">
                <a:effectLst/>
                <a:latin typeface="Calibri Light"/>
                <a:ea typeface="Times New Roman" panose="02020603050405020304" pitchFamily="18" charset="0"/>
                <a:cs typeface="Times New Roman"/>
              </a:rPr>
              <a:t> however, future eligibility may be impacted. For further information, contact Student Financial Services at 491-6321.</a:t>
            </a:r>
            <a:r>
              <a:rPr lang="en-US">
                <a:latin typeface="Calibri Light"/>
                <a:ea typeface="Times New Roman" panose="02020603050405020304" pitchFamily="18" charset="0"/>
                <a:cs typeface="Times New Roman"/>
              </a:rPr>
              <a:t> </a:t>
            </a:r>
            <a:endParaRPr lang="en-US">
              <a:effectLst/>
              <a:latin typeface="Times New Roman"/>
              <a:ea typeface="Calibri" panose="020F0502020204030204" pitchFamily="34" charset="0"/>
              <a:cs typeface="Times New Roman" panose="02020603050405020304" pitchFamily="18" charset="0"/>
            </a:endParaRPr>
          </a:p>
          <a:p>
            <a:pPr>
              <a:lnSpc>
                <a:spcPct val="90000"/>
              </a:lnSpc>
              <a:spcBef>
                <a:spcPts val="0"/>
              </a:spcBef>
              <a:spcAft>
                <a:spcPts val="800"/>
              </a:spcAft>
              <a:buSzPts val="1000"/>
              <a:buFont typeface="Wingdings" panose="05000000000000000000" pitchFamily="2" charset="2"/>
              <a:buChar char="q"/>
              <a:tabLst>
                <a:tab pos="457200" algn="l"/>
              </a:tabLst>
            </a:pPr>
            <a:r>
              <a:rPr lang="en-US">
                <a:effectLst/>
                <a:latin typeface="Calibri Light"/>
                <a:ea typeface="Times New Roman" panose="02020603050405020304" pitchFamily="18" charset="0"/>
                <a:cs typeface="Times New Roman"/>
              </a:rPr>
              <a:t>A request for a retroactive withdrawal for a particular semester may be submitted twice. The second request must include additional documentation not previously submitted.</a:t>
            </a:r>
            <a:r>
              <a:rPr lang="en-US">
                <a:latin typeface="Calibri Light"/>
                <a:ea typeface="Times New Roman" panose="02020603050405020304" pitchFamily="18" charset="0"/>
                <a:cs typeface="Times New Roman"/>
              </a:rPr>
              <a:t> </a:t>
            </a:r>
            <a:endParaRPr lang="en-US">
              <a:effectLst/>
              <a:latin typeface="Calibri" panose="020F0502020204030204" pitchFamily="34" charset="0"/>
              <a:ea typeface="Calibri" panose="020F0502020204030204" pitchFamily="34" charset="0"/>
              <a:cs typeface="Times New Roman" panose="02020603050405020304" pitchFamily="18" charset="0"/>
            </a:endParaRPr>
          </a:p>
          <a:p>
            <a:pPr>
              <a:lnSpc>
                <a:spcPct val="90000"/>
              </a:lnSpc>
              <a:spcBef>
                <a:spcPts val="0"/>
              </a:spcBef>
              <a:spcAft>
                <a:spcPts val="800"/>
              </a:spcAft>
              <a:buSzPts val="1000"/>
              <a:buFont typeface="Wingdings" panose="05000000000000000000" pitchFamily="2" charset="2"/>
              <a:buChar char="q"/>
              <a:tabLst>
                <a:tab pos="457200" algn="l"/>
              </a:tabLst>
            </a:pPr>
            <a:r>
              <a:rPr lang="en-US">
                <a:effectLst/>
                <a:latin typeface="Calibri Light"/>
                <a:ea typeface="Times New Roman" panose="02020603050405020304" pitchFamily="18" charset="0"/>
                <a:cs typeface="Times New Roman"/>
              </a:rPr>
              <a:t>If you have not been formally admitted to a program of study at the University, contact </a:t>
            </a:r>
            <a:r>
              <a:rPr lang="en-US">
                <a:latin typeface="Calibri Light"/>
                <a:ea typeface="Times New Roman" panose="02020603050405020304" pitchFamily="18" charset="0"/>
                <a:cs typeface="Times New Roman"/>
              </a:rPr>
              <a:t>CSU Online </a:t>
            </a:r>
            <a:r>
              <a:rPr lang="en-US">
                <a:effectLst/>
                <a:latin typeface="Calibri Light"/>
                <a:ea typeface="Times New Roman" panose="02020603050405020304" pitchFamily="18" charset="0"/>
                <a:cs typeface="Times New Roman"/>
              </a:rPr>
              <a:t>at (970) 491-5288 with questions about the appeal process.</a:t>
            </a:r>
            <a:r>
              <a:rPr lang="en-US">
                <a:latin typeface="Calibri Light"/>
                <a:ea typeface="Times New Roman" panose="02020603050405020304" pitchFamily="18" charset="0"/>
                <a:cs typeface="Times New Roman"/>
              </a:rPr>
              <a:t> </a:t>
            </a:r>
            <a:endParaRPr lang="en-US">
              <a:effectLst/>
              <a:latin typeface="Times New Roman"/>
              <a:ea typeface="Calibri" panose="020F0502020204030204" pitchFamily="34" charset="0"/>
              <a:cs typeface="Times New Roman" panose="02020603050405020304" pitchFamily="18" charset="0"/>
            </a:endParaRPr>
          </a:p>
          <a:p>
            <a:pPr marR="0" lvl="0">
              <a:lnSpc>
                <a:spcPct val="90000"/>
              </a:lnSpc>
              <a:spcBef>
                <a:spcPts val="0"/>
              </a:spcBef>
              <a:spcAft>
                <a:spcPts val="800"/>
              </a:spcAft>
              <a:buSzPts val="1000"/>
              <a:buFont typeface="Wingdings" panose="05000000000000000000" pitchFamily="2" charset="2"/>
              <a:buChar char="q"/>
              <a:tabLst>
                <a:tab pos="457200" algn="l"/>
              </a:tabLst>
            </a:pPr>
            <a:r>
              <a:rPr lang="en-US">
                <a:effectLst/>
                <a:latin typeface="Calibri Light"/>
                <a:ea typeface="Times New Roman" panose="02020603050405020304" pitchFamily="18" charset="0"/>
                <a:cs typeface="Times New Roman"/>
              </a:rPr>
              <a:t>Notice for VETERANS: If you are receiving or have received GI Bill education benefits for the term from which you wish to withdraw, please contact the Veteran Benefits office (970-491-6340) before processing this request to understand the ramifications of a retroactive withdrawal.  </a:t>
            </a:r>
            <a:endParaRPr lang="en-US">
              <a:effectLst/>
              <a:latin typeface="Calibri Light"/>
              <a:ea typeface="Calibri" panose="020F0502020204030204" pitchFamily="34" charset="0"/>
              <a:cs typeface="Times New Roman"/>
            </a:endParaRPr>
          </a:p>
          <a:p>
            <a:pPr marL="0" indent="0">
              <a:lnSpc>
                <a:spcPct val="90000"/>
              </a:lnSpc>
              <a:spcBef>
                <a:spcPts val="0"/>
              </a:spcBef>
              <a:spcAft>
                <a:spcPts val="800"/>
              </a:spcAft>
              <a:buSzPts val="1000"/>
              <a:buNone/>
              <a:tabLst>
                <a:tab pos="457200" algn="l"/>
              </a:tabLst>
            </a:pPr>
            <a:endParaRPr lang="en-US"/>
          </a:p>
        </p:txBody>
      </p:sp>
      <p:sp>
        <p:nvSpPr>
          <p:cNvPr id="14" name="Isosceles Triangle 13">
            <a:extLst>
              <a:ext uri="{FF2B5EF4-FFF2-40B4-BE49-F238E27FC236}">
                <a16:creationId xmlns:a16="http://schemas.microsoft.com/office/drawing/2014/main" id="{F10FD715-4DCE-4779-B634-EC78315E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139293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03AE127-802C-459A-A612-DB85B67F0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52D377F-FC7A-46C3-BC11-5212239DE536}"/>
              </a:ext>
            </a:extLst>
          </p:cNvPr>
          <p:cNvSpPr>
            <a:spLocks noGrp="1"/>
          </p:cNvSpPr>
          <p:nvPr>
            <p:ph type="title"/>
          </p:nvPr>
        </p:nvSpPr>
        <p:spPr>
          <a:xfrm>
            <a:off x="1043950" y="1179151"/>
            <a:ext cx="3300646" cy="4463889"/>
          </a:xfrm>
        </p:spPr>
        <p:txBody>
          <a:bodyPr anchor="ctr">
            <a:normAutofit/>
          </a:bodyPr>
          <a:lstStyle/>
          <a:p>
            <a:r>
              <a:rPr lang="en-US"/>
              <a:t>Academic Dismissal Appeals</a:t>
            </a:r>
          </a:p>
        </p:txBody>
      </p:sp>
      <p:sp>
        <p:nvSpPr>
          <p:cNvPr id="10" name="Isosceles Triangle 9">
            <a:extLst>
              <a:ext uri="{FF2B5EF4-FFF2-40B4-BE49-F238E27FC236}">
                <a16:creationId xmlns:a16="http://schemas.microsoft.com/office/drawing/2014/main" id="{9323D83D-50D6-4040-A58B-FCEA340F88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a16="http://schemas.microsoft.com/office/drawing/2014/main" id="{1A1FE6BB-DFB2-4080-9B5E-076EF5DDE6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FBEEF1C-81CD-4C2E-B8C8-E52D0C8E6437}"/>
              </a:ext>
            </a:extLst>
          </p:cNvPr>
          <p:cNvSpPr>
            <a:spLocks noGrp="1"/>
          </p:cNvSpPr>
          <p:nvPr>
            <p:ph idx="1"/>
          </p:nvPr>
        </p:nvSpPr>
        <p:spPr>
          <a:xfrm>
            <a:off x="4978917" y="304800"/>
            <a:ext cx="6833953" cy="5408245"/>
          </a:xfrm>
        </p:spPr>
        <p:txBody>
          <a:bodyPr anchor="ctr">
            <a:normAutofit/>
          </a:bodyPr>
          <a:lstStyle/>
          <a:p>
            <a:r>
              <a:rPr lang="en-US"/>
              <a:t>A student may request an additional semester in which to raise CUM GPA to 2.0. Appeal needs a personal statement and comprehensive plan of action. More likely to be granted with a low quality-point deficiency and able to earn a 2.0 after one additional semester.  Review guidelines and submit appeal online:</a:t>
            </a:r>
          </a:p>
          <a:p>
            <a:r>
              <a:rPr lang="en-US"/>
              <a:t> </a:t>
            </a:r>
            <a:r>
              <a:rPr lang="en-US">
                <a:hlinkClick r:id="rId2"/>
              </a:rPr>
              <a:t>https://secure.studentachievement.colostate.edu/DismissalAppeal</a:t>
            </a:r>
            <a:endParaRPr lang="en-US"/>
          </a:p>
          <a:p>
            <a:endParaRPr lang="en-US"/>
          </a:p>
        </p:txBody>
      </p:sp>
      <p:sp>
        <p:nvSpPr>
          <p:cNvPr id="14" name="Isosceles Triangle 13">
            <a:extLst>
              <a:ext uri="{FF2B5EF4-FFF2-40B4-BE49-F238E27FC236}">
                <a16:creationId xmlns:a16="http://schemas.microsoft.com/office/drawing/2014/main" id="{F10FD715-4DCE-4779-B634-EC78315E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300196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89372BD-1AB5-454C-B05C-1C617422E25B}"/>
              </a:ext>
            </a:extLst>
          </p:cNvPr>
          <p:cNvSpPr>
            <a:spLocks noGrp="1"/>
          </p:cNvSpPr>
          <p:nvPr>
            <p:ph idx="1"/>
          </p:nvPr>
        </p:nvSpPr>
        <p:spPr>
          <a:xfrm>
            <a:off x="677334" y="1253067"/>
            <a:ext cx="6155266" cy="4351866"/>
          </a:xfrm>
        </p:spPr>
        <p:txBody>
          <a:bodyPr anchor="ctr">
            <a:normAutofit/>
          </a:bodyPr>
          <a:lstStyle/>
          <a:p>
            <a:pPr marL="342900" marR="0" lvl="0" indent="-342900">
              <a:lnSpc>
                <a:spcPct val="90000"/>
              </a:lnSpc>
              <a:spcBef>
                <a:spcPts val="0"/>
              </a:spcBef>
              <a:spcAft>
                <a:spcPts val="800"/>
              </a:spcAft>
              <a:buSzPts val="1000"/>
              <a:buFont typeface="Symbol" panose="05050102010706020507" pitchFamily="18" charset="2"/>
              <a:buChar char=""/>
              <a:tabLst>
                <a:tab pos="4572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Prepare a thoughtful and well-written statement. Remember, faculty will be reading the appeals and may be negatively influenced by poor writing and/or lack of motivation to take the appeal process seriously.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90000"/>
              </a:lnSpc>
              <a:spcBef>
                <a:spcPts val="0"/>
              </a:spcBef>
              <a:spcAft>
                <a:spcPts val="800"/>
              </a:spcAft>
              <a:buSzPts val="1000"/>
              <a:buFont typeface="Symbol" panose="05050102010706020507" pitchFamily="18" charset="2"/>
              <a:buChar char=""/>
              <a:tabLst>
                <a:tab pos="4572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Try to </a:t>
            </a:r>
            <a:r>
              <a:rPr lang="en-US" sz="1400" b="1">
                <a:effectLst/>
                <a:latin typeface="Calibri Light" panose="020F0302020204030204" pitchFamily="34" charset="0"/>
                <a:ea typeface="Times New Roman" panose="02020603050405020304" pitchFamily="18" charset="0"/>
                <a:cs typeface="Times New Roman" panose="02020603050405020304" pitchFamily="18" charset="0"/>
              </a:rPr>
              <a:t>avoid blaming others </a:t>
            </a:r>
            <a:r>
              <a:rPr lang="en-US" sz="1400">
                <a:effectLst/>
                <a:latin typeface="Calibri Light" panose="020F0302020204030204" pitchFamily="34" charset="0"/>
                <a:ea typeface="Times New Roman" panose="02020603050405020304" pitchFamily="18" charset="0"/>
                <a:cs typeface="Times New Roman" panose="02020603050405020304" pitchFamily="18" charset="0"/>
              </a:rPr>
              <a:t>for your poor grades. Faculty are generally not sympathetic to appeals from students who do not take personal responsibility for their actions.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90000"/>
              </a:lnSpc>
              <a:spcBef>
                <a:spcPts val="0"/>
              </a:spcBef>
              <a:spcAft>
                <a:spcPts val="800"/>
              </a:spcAft>
              <a:buSzPts val="1000"/>
              <a:buFont typeface="Symbol" panose="05050102010706020507" pitchFamily="18" charset="2"/>
              <a:buChar char=""/>
              <a:tabLst>
                <a:tab pos="4572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Research and develop a strong plan of action that utilizes the University’s resources for assisting students in academic difficulty.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90000"/>
              </a:lnSpc>
              <a:spcBef>
                <a:spcPts val="0"/>
              </a:spcBef>
              <a:spcAft>
                <a:spcPts val="800"/>
              </a:spcAft>
              <a:buSzPts val="1000"/>
              <a:buFont typeface="Courier New" panose="02070309020205020404" pitchFamily="49" charset="0"/>
              <a:buChar char="o"/>
              <a:tabLst>
                <a:tab pos="9144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If you plan to take advantage of the university’s </a:t>
            </a:r>
            <a:r>
              <a:rPr lang="en-US" sz="1400" b="1">
                <a:effectLst/>
                <a:latin typeface="Calibri Light" panose="020F0302020204030204" pitchFamily="34" charset="0"/>
                <a:ea typeface="Times New Roman" panose="02020603050405020304" pitchFamily="18" charset="0"/>
                <a:cs typeface="Times New Roman" panose="02020603050405020304" pitchFamily="18" charset="0"/>
              </a:rPr>
              <a:t>“repeat/delete” </a:t>
            </a:r>
            <a:r>
              <a:rPr lang="en-US" sz="1400">
                <a:effectLst/>
                <a:latin typeface="Calibri Light" panose="020F0302020204030204" pitchFamily="34" charset="0"/>
                <a:ea typeface="Times New Roman" panose="02020603050405020304" pitchFamily="18" charset="0"/>
                <a:cs typeface="Times New Roman" panose="02020603050405020304" pitchFamily="18" charset="0"/>
              </a:rPr>
              <a:t>policy to improve your GPA, be sure to mention so in your appeal.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90000"/>
              </a:lnSpc>
              <a:spcBef>
                <a:spcPts val="0"/>
              </a:spcBef>
              <a:spcAft>
                <a:spcPts val="800"/>
              </a:spcAft>
              <a:buSzPts val="1000"/>
              <a:buFont typeface="Courier New" panose="02070309020205020404" pitchFamily="49" charset="0"/>
              <a:buChar char="o"/>
              <a:tabLst>
                <a:tab pos="9144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If you are making any lifestyle, job, or </a:t>
            </a:r>
            <a:r>
              <a:rPr lang="en-US" sz="1400" b="1">
                <a:effectLst/>
                <a:latin typeface="Calibri Light" panose="020F0302020204030204" pitchFamily="34" charset="0"/>
                <a:ea typeface="Times New Roman" panose="02020603050405020304" pitchFamily="18" charset="0"/>
                <a:cs typeface="Times New Roman" panose="02020603050405020304" pitchFamily="18" charset="0"/>
              </a:rPr>
              <a:t>major changes </a:t>
            </a:r>
            <a:r>
              <a:rPr lang="en-US" sz="1400">
                <a:effectLst/>
                <a:latin typeface="Calibri Light" panose="020F0302020204030204" pitchFamily="34" charset="0"/>
                <a:ea typeface="Times New Roman" panose="02020603050405020304" pitchFamily="18" charset="0"/>
                <a:cs typeface="Times New Roman" panose="02020603050405020304" pitchFamily="18" charset="0"/>
              </a:rPr>
              <a:t>that will help to get you back on track, you should discuss this in your appeal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90000"/>
              </a:lnSpc>
              <a:spcBef>
                <a:spcPts val="0"/>
              </a:spcBef>
              <a:spcAft>
                <a:spcPts val="800"/>
              </a:spcAft>
              <a:buSzPts val="1000"/>
              <a:buFont typeface="Symbol" panose="05050102010706020507" pitchFamily="18" charset="2"/>
              <a:buChar char=""/>
              <a:tabLst>
                <a:tab pos="457200" algn="l"/>
              </a:tabLs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Include any pertinent </a:t>
            </a:r>
            <a:r>
              <a:rPr lang="en-US" sz="1400" b="1">
                <a:effectLst/>
                <a:latin typeface="Calibri Light" panose="020F0302020204030204" pitchFamily="34" charset="0"/>
                <a:ea typeface="Times New Roman" panose="02020603050405020304" pitchFamily="18" charset="0"/>
                <a:cs typeface="Times New Roman" panose="02020603050405020304" pitchFamily="18" charset="0"/>
              </a:rPr>
              <a:t>professional or medical documentation</a:t>
            </a:r>
            <a:r>
              <a:rPr lang="en-US" sz="1400">
                <a:effectLst/>
                <a:latin typeface="Calibri Light" panose="020F0302020204030204" pitchFamily="34" charset="0"/>
                <a:ea typeface="Times New Roman" panose="02020603050405020304" pitchFamily="18" charset="0"/>
                <a:cs typeface="Times New Roman" panose="02020603050405020304" pitchFamily="18" charset="0"/>
              </a:rPr>
              <a:t> that supports your appeal. You may also submit letters of support from advisors, counselors or faculty.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800"/>
              </a:spcAft>
            </a:pPr>
            <a:r>
              <a:rPr lang="en-US" sz="1400">
                <a:effectLst/>
                <a:latin typeface="Calibri Light" panose="020F0302020204030204" pitchFamily="34" charset="0"/>
                <a:ea typeface="Times New Roman" panose="02020603050405020304" pitchFamily="18" charset="0"/>
                <a:cs typeface="Times New Roman" panose="02020603050405020304" pitchFamily="18" charset="0"/>
              </a:rPr>
              <a:t>It is your responsibility to be sure that your appeal and any documents are submitted and uploaded successfully. The Status must read “Pending Committee Review.” Call Student Achievement at 970-491-7095 with any questions.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90000"/>
              </a:lnSpc>
            </a:pPr>
            <a:endParaRPr lang="en-US" sz="1400"/>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0DB88BC1-1597-45AD-83F3-D8D337FA6606}"/>
              </a:ext>
            </a:extLst>
          </p:cNvPr>
          <p:cNvSpPr>
            <a:spLocks noGrp="1"/>
          </p:cNvSpPr>
          <p:nvPr>
            <p:ph type="title"/>
          </p:nvPr>
        </p:nvSpPr>
        <p:spPr>
          <a:xfrm>
            <a:off x="7829658" y="1253067"/>
            <a:ext cx="3371742" cy="4351866"/>
          </a:xfrm>
        </p:spPr>
        <p:txBody>
          <a:bodyPr anchor="ctr">
            <a:normAutofit/>
          </a:bodyPr>
          <a:lstStyle/>
          <a:p>
            <a:r>
              <a:rPr lang="en-US">
                <a:solidFill>
                  <a:schemeClr val="bg1"/>
                </a:solidFill>
              </a:rPr>
              <a:t>Suggestions for a Successful Dismissal Appeal</a:t>
            </a:r>
          </a:p>
        </p:txBody>
      </p:sp>
    </p:spTree>
    <p:extLst>
      <p:ext uri="{BB962C8B-B14F-4D97-AF65-F5344CB8AC3E}">
        <p14:creationId xmlns:p14="http://schemas.microsoft.com/office/powerpoint/2010/main" val="24979438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9B1EA-9BB7-4053-A844-B9DED04BE546}"/>
              </a:ext>
            </a:extLst>
          </p:cNvPr>
          <p:cNvSpPr>
            <a:spLocks noGrp="1"/>
          </p:cNvSpPr>
          <p:nvPr>
            <p:ph type="title"/>
          </p:nvPr>
        </p:nvSpPr>
        <p:spPr/>
        <p:txBody>
          <a:bodyPr/>
          <a:lstStyle/>
          <a:p>
            <a:r>
              <a:rPr lang="en-US"/>
              <a:t>Fresh Start: </a:t>
            </a:r>
          </a:p>
        </p:txBody>
      </p:sp>
      <p:sp>
        <p:nvSpPr>
          <p:cNvPr id="3" name="Content Placeholder 2">
            <a:extLst>
              <a:ext uri="{FF2B5EF4-FFF2-40B4-BE49-F238E27FC236}">
                <a16:creationId xmlns:a16="http://schemas.microsoft.com/office/drawing/2014/main" id="{281C0A80-AD87-4CFC-8731-AA24A39A2F44}"/>
              </a:ext>
            </a:extLst>
          </p:cNvPr>
          <p:cNvSpPr>
            <a:spLocks noGrp="1"/>
          </p:cNvSpPr>
          <p:nvPr>
            <p:ph idx="1"/>
          </p:nvPr>
        </p:nvSpPr>
        <p:spPr/>
        <p:txBody>
          <a:bodyPr/>
          <a:lstStyle/>
          <a:p>
            <a:pPr marL="0" indent="0">
              <a:buNone/>
            </a:pPr>
            <a:r>
              <a:rPr lang="en-US"/>
              <a:t>If a student wants to reverse a Fresh Start or request one after the semester has started, they may appeal to the committee. Few requests have been made.  All have been granted.</a:t>
            </a:r>
          </a:p>
          <a:p>
            <a:endParaRPr lang="en-US"/>
          </a:p>
          <a:p>
            <a:endParaRPr lang="en-US"/>
          </a:p>
        </p:txBody>
      </p:sp>
    </p:spTree>
    <p:extLst>
      <p:ext uri="{BB962C8B-B14F-4D97-AF65-F5344CB8AC3E}">
        <p14:creationId xmlns:p14="http://schemas.microsoft.com/office/powerpoint/2010/main" val="91337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63C01A-30EC-493D-AF65-D75C1C87D543}"/>
              </a:ext>
            </a:extLst>
          </p:cNvPr>
          <p:cNvSpPr>
            <a:spLocks noGrp="1"/>
          </p:cNvSpPr>
          <p:nvPr>
            <p:ph type="title"/>
          </p:nvPr>
        </p:nvSpPr>
        <p:spPr/>
        <p:txBody>
          <a:bodyPr/>
          <a:lstStyle/>
          <a:p>
            <a:r>
              <a:rPr lang="en-US"/>
              <a:t>Best Practices </a:t>
            </a:r>
          </a:p>
        </p:txBody>
      </p:sp>
      <p:sp>
        <p:nvSpPr>
          <p:cNvPr id="5" name="Text Placeholder 4">
            <a:extLst>
              <a:ext uri="{FF2B5EF4-FFF2-40B4-BE49-F238E27FC236}">
                <a16:creationId xmlns:a16="http://schemas.microsoft.com/office/drawing/2014/main" id="{B19C9D31-34E8-41E1-8D81-96193C65799B}"/>
              </a:ext>
            </a:extLst>
          </p:cNvPr>
          <p:cNvSpPr>
            <a:spLocks noGrp="1"/>
          </p:cNvSpPr>
          <p:nvPr>
            <p:ph type="body" idx="1"/>
          </p:nvPr>
        </p:nvSpPr>
        <p:spPr/>
        <p:txBody>
          <a:bodyPr/>
          <a:lstStyle/>
          <a:p>
            <a:r>
              <a:rPr lang="en-US"/>
              <a:t>For Students and ASC/Advisors </a:t>
            </a:r>
          </a:p>
        </p:txBody>
      </p:sp>
    </p:spTree>
    <p:extLst>
      <p:ext uri="{BB962C8B-B14F-4D97-AF65-F5344CB8AC3E}">
        <p14:creationId xmlns:p14="http://schemas.microsoft.com/office/powerpoint/2010/main" val="6149407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63B9A68-045B-43FB-A093-8DAC82D99472}"/>
              </a:ext>
            </a:extLst>
          </p:cNvPr>
          <p:cNvSpPr>
            <a:spLocks noGrp="1"/>
          </p:cNvSpPr>
          <p:nvPr>
            <p:ph idx="1"/>
          </p:nvPr>
        </p:nvSpPr>
        <p:spPr>
          <a:xfrm>
            <a:off x="677334" y="823303"/>
            <a:ext cx="6505575" cy="5211394"/>
          </a:xfrm>
        </p:spPr>
        <p:txBody>
          <a:bodyPr anchor="ctr">
            <a:normAutofit/>
          </a:bodyPr>
          <a:lstStyle/>
          <a:p>
            <a:pPr marL="342900" marR="0" lvl="0" indent="-342900">
              <a:lnSpc>
                <a:spcPct val="90000"/>
              </a:lnSpc>
              <a:spcBef>
                <a:spcPts val="0"/>
              </a:spcBef>
              <a:spcAft>
                <a:spcPts val="0"/>
              </a:spcAft>
              <a:buFont typeface="+mj-lt"/>
              <a:buAutoNum type="arabicPeriod"/>
            </a:pPr>
            <a:r>
              <a:rPr lang="en-US" sz="2000">
                <a:effectLst/>
                <a:latin typeface="Calibri" panose="020F0502020204030204" pitchFamily="34" charset="0"/>
                <a:ea typeface="Calibri" panose="020F0502020204030204" pitchFamily="34" charset="0"/>
                <a:cs typeface="Times New Roman" panose="02020603050405020304" pitchFamily="18" charset="0"/>
              </a:rPr>
              <a:t>Student meets with ASC/Advisor/ – reviews situation and decides whether or not retro is best option.</a:t>
            </a:r>
          </a:p>
          <a:p>
            <a:pPr marL="342900" marR="0" lvl="0" indent="-342900">
              <a:lnSpc>
                <a:spcPct val="90000"/>
              </a:lnSpc>
              <a:spcBef>
                <a:spcPts val="0"/>
              </a:spcBef>
              <a:spcAft>
                <a:spcPts val="0"/>
              </a:spcAft>
              <a:buFont typeface="+mj-lt"/>
              <a:buAutoNum type="arabicPeriod"/>
            </a:pPr>
            <a:r>
              <a:rPr lang="en-US" sz="2000">
                <a:effectLst/>
                <a:latin typeface="Calibri" panose="020F0502020204030204" pitchFamily="34" charset="0"/>
                <a:ea typeface="Calibri" panose="020F0502020204030204" pitchFamily="34" charset="0"/>
                <a:cs typeface="Times New Roman" panose="02020603050405020304" pitchFamily="18" charset="0"/>
              </a:rPr>
              <a:t>Reads all guidelines/instructions - If student is in crisis, will probably not read guidelines well</a:t>
            </a:r>
          </a:p>
          <a:p>
            <a:pPr marL="342900" marR="0" lvl="0" indent="-342900">
              <a:lnSpc>
                <a:spcPct val="90000"/>
              </a:lnSpc>
              <a:spcBef>
                <a:spcPts val="0"/>
              </a:spcBef>
              <a:spcAft>
                <a:spcPts val="0"/>
              </a:spcAft>
              <a:buFont typeface="+mj-lt"/>
              <a:buAutoNum type="arabicPeriod"/>
            </a:pPr>
            <a:r>
              <a:rPr lang="en-US" sz="2000">
                <a:effectLst/>
                <a:latin typeface="Calibri" panose="020F0502020204030204" pitchFamily="34" charset="0"/>
                <a:ea typeface="Calibri" panose="020F0502020204030204" pitchFamily="34" charset="0"/>
                <a:cs typeface="Times New Roman" panose="02020603050405020304" pitchFamily="18" charset="0"/>
              </a:rPr>
              <a:t>Composes a personal statement that is clear and concise and explains the extenuating circumstances.</a:t>
            </a:r>
          </a:p>
          <a:p>
            <a:pPr marL="342900" marR="0" lvl="0" indent="-342900">
              <a:lnSpc>
                <a:spcPct val="90000"/>
              </a:lnSpc>
              <a:spcBef>
                <a:spcPts val="0"/>
              </a:spcBef>
              <a:spcAft>
                <a:spcPts val="0"/>
              </a:spcAft>
              <a:buFont typeface="+mj-lt"/>
              <a:buAutoNum type="arabicPeriod"/>
            </a:pPr>
            <a:r>
              <a:rPr lang="en-US" sz="2000">
                <a:effectLst/>
                <a:latin typeface="Calibri" panose="020F0502020204030204" pitchFamily="34" charset="0"/>
                <a:ea typeface="Calibri" panose="020F0502020204030204" pitchFamily="34" charset="0"/>
                <a:cs typeface="Times New Roman" panose="02020603050405020304" pitchFamily="18" charset="0"/>
              </a:rPr>
              <a:t>Submits professional medical (or other) documentation and checks that all materials upload</a:t>
            </a:r>
          </a:p>
          <a:p>
            <a:pPr marR="0" indent="0">
              <a:lnSpc>
                <a:spcPct val="90000"/>
              </a:lnSpc>
              <a:spcBef>
                <a:spcPts val="0"/>
              </a:spcBef>
              <a:spcAft>
                <a:spcPts val="0"/>
              </a:spcAft>
              <a:buNone/>
            </a:pPr>
            <a:endParaRPr lang="en-US" sz="2000">
              <a:latin typeface="Calibri" panose="020F0502020204030204" pitchFamily="34" charset="0"/>
              <a:ea typeface="Calibri" panose="020F0502020204030204" pitchFamily="34" charset="0"/>
              <a:cs typeface="Times New Roman" panose="02020603050405020304" pitchFamily="18" charset="0"/>
            </a:endParaRPr>
          </a:p>
          <a:p>
            <a:pPr marR="0" indent="0">
              <a:lnSpc>
                <a:spcPct val="90000"/>
              </a:lnSpc>
              <a:spcBef>
                <a:spcPts val="0"/>
              </a:spcBef>
              <a:spcAft>
                <a:spcPts val="0"/>
              </a:spcAft>
              <a:buNone/>
            </a:pPr>
            <a:r>
              <a:rPr lang="en-US" sz="2000">
                <a:effectLst/>
                <a:latin typeface="Calibri" panose="020F0502020204030204" pitchFamily="34" charset="0"/>
                <a:ea typeface="Calibri" panose="020F0502020204030204" pitchFamily="34" charset="0"/>
                <a:cs typeface="Times New Roman" panose="02020603050405020304" pitchFamily="18" charset="0"/>
              </a:rPr>
              <a:t>Note </a:t>
            </a:r>
          </a:p>
          <a:p>
            <a:pPr>
              <a:lnSpc>
                <a:spcPct val="90000"/>
              </a:lnSpc>
              <a:spcBef>
                <a:spcPts val="0"/>
              </a:spcBef>
            </a:pPr>
            <a:r>
              <a:rPr lang="en-US" sz="2000">
                <a:effectLst/>
                <a:latin typeface="Calibri" panose="020F0502020204030204" pitchFamily="34" charset="0"/>
                <a:ea typeface="Calibri" panose="020F0502020204030204" pitchFamily="34" charset="0"/>
                <a:cs typeface="Times New Roman" panose="02020603050405020304" pitchFamily="18" charset="0"/>
              </a:rPr>
              <a:t>Retros require a personal statement and documentation; DSM appeals require a statement and good plan of action. Documentation helps, but not required.</a:t>
            </a:r>
          </a:p>
          <a:p>
            <a:pPr marL="514350" indent="-285750">
              <a:lnSpc>
                <a:spcPct val="90000"/>
              </a:lnSpc>
              <a:spcBef>
                <a:spcPts val="0"/>
              </a:spcBef>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p>
            <a:pPr>
              <a:lnSpc>
                <a:spcPct val="90000"/>
              </a:lnSpc>
              <a:spcBef>
                <a:spcPts val="0"/>
              </a:spcBef>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Students who utilize CSU Health Center must submit Information Exchange Form by calling Medical Records (491-7121) after appointment(s) and having it sent to Student Achievement.</a:t>
            </a:r>
          </a:p>
          <a:p>
            <a:pPr marL="0" indent="0">
              <a:lnSpc>
                <a:spcPct val="90000"/>
              </a:lnSpc>
              <a:buNone/>
            </a:pPr>
            <a:endParaRPr lang="en-US" sz="1500"/>
          </a:p>
        </p:txBody>
      </p:sp>
      <p:sp>
        <p:nvSpPr>
          <p:cNvPr id="10" name="Rectangle 9">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2" name="Straight Connector 11">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7D6C0DDA-36B6-4ECE-980E-3653B52C9A03}"/>
              </a:ext>
            </a:extLst>
          </p:cNvPr>
          <p:cNvSpPr>
            <a:spLocks noGrp="1"/>
          </p:cNvSpPr>
          <p:nvPr>
            <p:ph type="title"/>
          </p:nvPr>
        </p:nvSpPr>
        <p:spPr>
          <a:xfrm>
            <a:off x="7829658" y="1253067"/>
            <a:ext cx="3371742" cy="4351866"/>
          </a:xfrm>
        </p:spPr>
        <p:txBody>
          <a:bodyPr anchor="ctr">
            <a:normAutofit/>
          </a:bodyPr>
          <a:lstStyle/>
          <a:p>
            <a:r>
              <a:rPr lang="en-US">
                <a:solidFill>
                  <a:schemeClr val="bg1"/>
                </a:solidFill>
              </a:rPr>
              <a:t>Best Practices Students </a:t>
            </a:r>
          </a:p>
        </p:txBody>
      </p:sp>
    </p:spTree>
    <p:extLst>
      <p:ext uri="{BB962C8B-B14F-4D97-AF65-F5344CB8AC3E}">
        <p14:creationId xmlns:p14="http://schemas.microsoft.com/office/powerpoint/2010/main" val="31563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797AB-99D7-40DF-B2EF-5DEE969B7219}"/>
              </a:ext>
            </a:extLst>
          </p:cNvPr>
          <p:cNvSpPr>
            <a:spLocks noGrp="1"/>
          </p:cNvSpPr>
          <p:nvPr>
            <p:ph type="title"/>
          </p:nvPr>
        </p:nvSpPr>
        <p:spPr/>
        <p:txBody>
          <a:bodyPr/>
          <a:lstStyle/>
          <a:p>
            <a:r>
              <a:rPr lang="en-US"/>
              <a:t>Best Practices for Support Staff </a:t>
            </a:r>
          </a:p>
        </p:txBody>
      </p:sp>
      <p:sp>
        <p:nvSpPr>
          <p:cNvPr id="3" name="Content Placeholder 2">
            <a:extLst>
              <a:ext uri="{FF2B5EF4-FFF2-40B4-BE49-F238E27FC236}">
                <a16:creationId xmlns:a16="http://schemas.microsoft.com/office/drawing/2014/main" id="{869B2A7B-E1C9-411B-9086-D8AD1E48CCB0}"/>
              </a:ext>
            </a:extLst>
          </p:cNvPr>
          <p:cNvSpPr>
            <a:spLocks noGrp="1"/>
          </p:cNvSpPr>
          <p:nvPr>
            <p:ph idx="1"/>
          </p:nvPr>
        </p:nvSpPr>
        <p:spPr>
          <a:xfrm>
            <a:off x="677334" y="1551009"/>
            <a:ext cx="8767608" cy="4490354"/>
          </a:xfrm>
        </p:spPr>
        <p:txBody>
          <a:bodyPr>
            <a:normAutofit fontScale="77500" lnSpcReduction="20000"/>
          </a:bodyPr>
          <a:lstStyle/>
          <a:p>
            <a:pPr marL="342900" marR="0" lvl="0" indent="-342900">
              <a:lnSpc>
                <a:spcPct val="107000"/>
              </a:lnSpc>
              <a:spcBef>
                <a:spcPts val="0"/>
              </a:spcBef>
              <a:spcAft>
                <a:spcPts val="0"/>
              </a:spcAft>
              <a:buFont typeface="+mj-lt"/>
              <a:buAutoNum type="arabicPeriod"/>
            </a:pPr>
            <a:r>
              <a:rPr lang="en-US" sz="3100">
                <a:effectLst/>
                <a:latin typeface="Calibri" panose="020F0502020204030204" pitchFamily="34" charset="0"/>
                <a:ea typeface="Calibri" panose="020F0502020204030204" pitchFamily="34" charset="0"/>
                <a:cs typeface="Times New Roman" panose="02020603050405020304" pitchFamily="18" charset="0"/>
              </a:rPr>
              <a:t>Understands different appeals and what is needed to complete each, communicates clearly to student so they know it is student’s responsibility, not ASC, to complete appeals online</a:t>
            </a:r>
          </a:p>
          <a:p>
            <a:pPr marL="514350" marR="0" lvl="0" indent="-514350">
              <a:lnSpc>
                <a:spcPct val="107000"/>
              </a:lnSpc>
              <a:spcBef>
                <a:spcPts val="0"/>
              </a:spcBef>
              <a:spcAft>
                <a:spcPts val="0"/>
              </a:spcAft>
              <a:buFont typeface="+mj-lt"/>
              <a:buAutoNum type="arabicPeriod"/>
            </a:pPr>
            <a:endParaRPr lang="en-US" sz="31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3100">
                <a:effectLst/>
                <a:latin typeface="Calibri" panose="020F0502020204030204" pitchFamily="34" charset="0"/>
                <a:ea typeface="Calibri" panose="020F0502020204030204" pitchFamily="34" charset="0"/>
                <a:cs typeface="Times New Roman" panose="02020603050405020304" pitchFamily="18" charset="0"/>
              </a:rPr>
              <a:t>Keeps clear and precise comments about meeting with student (faculty read comments – prefer a good “comment” to a letter of support, unless letter is written to include more personal information than in comment.</a:t>
            </a:r>
          </a:p>
          <a:p>
            <a:pPr marL="342900" marR="0" lvl="0" indent="-342900">
              <a:lnSpc>
                <a:spcPct val="107000"/>
              </a:lnSpc>
              <a:spcBef>
                <a:spcPts val="0"/>
              </a:spcBef>
              <a:spcAft>
                <a:spcPts val="0"/>
              </a:spcAft>
              <a:buFont typeface="+mj-lt"/>
              <a:buAutoNum type="arabicPeriod"/>
            </a:pPr>
            <a:r>
              <a:rPr lang="en-US" sz="3100">
                <a:effectLst/>
                <a:latin typeface="Calibri" panose="020F0502020204030204" pitchFamily="34" charset="0"/>
                <a:ea typeface="Calibri" panose="020F0502020204030204" pitchFamily="34" charset="0"/>
                <a:cs typeface="Times New Roman" panose="02020603050405020304" pitchFamily="18" charset="0"/>
              </a:rPr>
              <a:t>Reviews written retroactive withdrawal request</a:t>
            </a:r>
          </a:p>
          <a:p>
            <a:pPr marL="457200" marR="0">
              <a:lnSpc>
                <a:spcPct val="107000"/>
              </a:lnSpc>
              <a:spcBef>
                <a:spcPts val="0"/>
              </a:spcBef>
              <a:spcAft>
                <a:spcPts val="0"/>
              </a:spcAft>
            </a:pPr>
            <a:endParaRPr lang="en-US" sz="3100">
              <a:effectLst/>
              <a:latin typeface="Calibri" panose="020F0502020204030204" pitchFamily="34" charset="0"/>
              <a:ea typeface="Calibri" panose="020F0502020204030204" pitchFamily="34" charset="0"/>
              <a:cs typeface="Times New Roman" panose="02020603050405020304" pitchFamily="18" charset="0"/>
            </a:endParaRPr>
          </a:p>
          <a:p>
            <a:pPr marR="0" indent="0">
              <a:lnSpc>
                <a:spcPct val="107000"/>
              </a:lnSpc>
              <a:spcBef>
                <a:spcPts val="0"/>
              </a:spcBef>
              <a:spcAft>
                <a:spcPts val="0"/>
              </a:spcAft>
              <a:buNone/>
            </a:pPr>
            <a:r>
              <a:rPr lang="en-US" sz="3100" b="1">
                <a:effectLst/>
                <a:latin typeface="Calibri" panose="020F0502020204030204" pitchFamily="34" charset="0"/>
                <a:ea typeface="Calibri" panose="020F0502020204030204" pitchFamily="34" charset="0"/>
                <a:cs typeface="Times New Roman" panose="02020603050405020304" pitchFamily="18" charset="0"/>
              </a:rPr>
              <a:t>Note</a:t>
            </a:r>
            <a:r>
              <a:rPr lang="en-US" sz="3100">
                <a:effectLst/>
                <a:latin typeface="Calibri" panose="020F0502020204030204" pitchFamily="34" charset="0"/>
                <a:ea typeface="Calibri" panose="020F0502020204030204" pitchFamily="34" charset="0"/>
                <a:cs typeface="Times New Roman" panose="02020603050405020304" pitchFamily="18" charset="0"/>
              </a:rPr>
              <a:t>, it is a good practice, but not required, that a student meets with ASC/Advisor about Dismissal appeal</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23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2261435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0CA9E-3B03-4CEA-9958-1DB9287C3CF1}"/>
              </a:ext>
            </a:extLst>
          </p:cNvPr>
          <p:cNvSpPr>
            <a:spLocks noGrp="1"/>
          </p:cNvSpPr>
          <p:nvPr>
            <p:ph type="title"/>
          </p:nvPr>
        </p:nvSpPr>
        <p:spPr>
          <a:xfrm>
            <a:off x="677334" y="609600"/>
            <a:ext cx="8596668" cy="808139"/>
          </a:xfrm>
        </p:spPr>
        <p:txBody>
          <a:bodyPr/>
          <a:lstStyle/>
          <a:p>
            <a:pPr algn="ctr"/>
            <a:r>
              <a:rPr lang="en-US"/>
              <a:t>? Questions ?</a:t>
            </a:r>
          </a:p>
        </p:txBody>
      </p:sp>
      <p:sp>
        <p:nvSpPr>
          <p:cNvPr id="3" name="Content Placeholder 2">
            <a:extLst>
              <a:ext uri="{FF2B5EF4-FFF2-40B4-BE49-F238E27FC236}">
                <a16:creationId xmlns:a16="http://schemas.microsoft.com/office/drawing/2014/main" id="{CC2C119C-3CB1-48CE-829B-9A86DD7E1027}"/>
              </a:ext>
            </a:extLst>
          </p:cNvPr>
          <p:cNvSpPr>
            <a:spLocks noGrp="1"/>
          </p:cNvSpPr>
          <p:nvPr>
            <p:ph idx="1"/>
          </p:nvPr>
        </p:nvSpPr>
        <p:spPr/>
        <p:txBody>
          <a:bodyPr/>
          <a:lstStyle/>
          <a:p>
            <a:pPr algn="ctr"/>
            <a:r>
              <a:rPr lang="en-US"/>
              <a:t>Always available to consult about student issues that may lead to an appeal or to clarify policy </a:t>
            </a:r>
          </a:p>
          <a:p>
            <a:pPr lvl="1"/>
            <a:r>
              <a:rPr lang="en-US"/>
              <a:t>Sometimes there are other alternatives or options</a:t>
            </a:r>
          </a:p>
          <a:p>
            <a:pPr lvl="1"/>
            <a:r>
              <a:rPr lang="en-US"/>
              <a:t>Maybe other ramifications to think about (financial aid, graduation requirements if courses no longer count, etc.)</a:t>
            </a:r>
          </a:p>
          <a:p>
            <a:pPr lvl="1"/>
            <a:r>
              <a:rPr lang="en-US"/>
              <a:t>Clarification on of documentation that would be helpful to for appeal</a:t>
            </a:r>
          </a:p>
          <a:p>
            <a:pPr lvl="1"/>
            <a:r>
              <a:rPr lang="en-US"/>
              <a:t>May want to add something that is not in advising notes, in a letter </a:t>
            </a:r>
          </a:p>
          <a:p>
            <a:pPr lvl="1"/>
            <a:r>
              <a:rPr lang="en-US"/>
              <a:t>Give a heads up that an appeal is coming or in the works - </a:t>
            </a:r>
          </a:p>
          <a:p>
            <a:pPr lvl="1"/>
            <a:endParaRPr lang="en-US"/>
          </a:p>
          <a:p>
            <a:pPr lvl="1"/>
            <a:endParaRPr lang="en-US"/>
          </a:p>
          <a:p>
            <a:pPr lvl="1"/>
            <a:endParaRPr lang="en-US"/>
          </a:p>
          <a:p>
            <a:endParaRPr lang="en-US"/>
          </a:p>
          <a:p>
            <a:pPr marL="0" indent="0">
              <a:buNone/>
            </a:pPr>
            <a:endParaRPr lang="en-US"/>
          </a:p>
        </p:txBody>
      </p:sp>
    </p:spTree>
    <p:extLst>
      <p:ext uri="{BB962C8B-B14F-4D97-AF65-F5344CB8AC3E}">
        <p14:creationId xmlns:p14="http://schemas.microsoft.com/office/powerpoint/2010/main" val="706544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D526-8973-48CB-B059-015BB2C894FE}"/>
              </a:ext>
            </a:extLst>
          </p:cNvPr>
          <p:cNvSpPr>
            <a:spLocks noGrp="1"/>
          </p:cNvSpPr>
          <p:nvPr>
            <p:ph type="title"/>
          </p:nvPr>
        </p:nvSpPr>
        <p:spPr/>
        <p:txBody>
          <a:bodyPr/>
          <a:lstStyle/>
          <a:p>
            <a:pPr algn="ctr"/>
            <a:r>
              <a:rPr lang="en-US" b="1"/>
              <a:t>CONTACTS </a:t>
            </a:r>
          </a:p>
        </p:txBody>
      </p:sp>
      <p:sp>
        <p:nvSpPr>
          <p:cNvPr id="3" name="Content Placeholder 2">
            <a:extLst>
              <a:ext uri="{FF2B5EF4-FFF2-40B4-BE49-F238E27FC236}">
                <a16:creationId xmlns:a16="http://schemas.microsoft.com/office/drawing/2014/main" id="{777F7BD2-68B3-4518-AD65-B4625D8DBEA3}"/>
              </a:ext>
            </a:extLst>
          </p:cNvPr>
          <p:cNvSpPr>
            <a:spLocks noGrp="1"/>
          </p:cNvSpPr>
          <p:nvPr>
            <p:ph idx="1"/>
          </p:nvPr>
        </p:nvSpPr>
        <p:spPr>
          <a:xfrm>
            <a:off x="677334" y="2160589"/>
            <a:ext cx="8596668" cy="4533826"/>
          </a:xfrm>
        </p:spPr>
        <p:txBody>
          <a:bodyPr/>
          <a:lstStyle/>
          <a:p>
            <a:pPr algn="ctr"/>
            <a:r>
              <a:rPr lang="en-US" sz="2400" b="1"/>
              <a:t>Scholastic Standards </a:t>
            </a:r>
          </a:p>
          <a:p>
            <a:pPr marL="0" indent="0" algn="ctr">
              <a:buNone/>
            </a:pPr>
            <a:r>
              <a:rPr lang="en-US"/>
              <a:t>Probation – Dismissal – SS Appeals -Retroactive Withdrawals – Fresh Start </a:t>
            </a:r>
          </a:p>
          <a:p>
            <a:pPr marL="0" indent="0" algn="ctr">
              <a:buNone/>
            </a:pPr>
            <a:r>
              <a:rPr lang="en-US" sz="2400" b="1"/>
              <a:t>Madlyn </a:t>
            </a:r>
            <a:r>
              <a:rPr lang="en-US" sz="2400" b="1" err="1"/>
              <a:t>D’Andrea</a:t>
            </a:r>
            <a:r>
              <a:rPr lang="en-US" sz="2400" b="1"/>
              <a:t> – Student Achievement </a:t>
            </a:r>
          </a:p>
          <a:p>
            <a:pPr marL="0" indent="0" algn="ctr">
              <a:buNone/>
            </a:pPr>
            <a:r>
              <a:rPr lang="en-US" sz="2400" b="1">
                <a:solidFill>
                  <a:srgbClr val="99CA3C"/>
                </a:solidFill>
                <a:hlinkClick r:id="rId2">
                  <a:extLst>
                    <a:ext uri="{A12FA001-AC4F-418D-AE19-62706E023703}">
                      <ahyp:hlinkClr xmlns:ahyp="http://schemas.microsoft.com/office/drawing/2018/hyperlinkcolor" val="tx"/>
                    </a:ext>
                  </a:extLst>
                </a:hlinkClick>
              </a:rPr>
              <a:t>madlyn.dandrea@colostate.edu</a:t>
            </a:r>
            <a:endParaRPr lang="en-US" sz="2400" b="1"/>
          </a:p>
          <a:p>
            <a:pPr marL="0" indent="0" algn="ctr">
              <a:buNone/>
            </a:pPr>
            <a:endParaRPr lang="en-US" sz="2400" b="1"/>
          </a:p>
          <a:p>
            <a:pPr algn="ctr"/>
            <a:r>
              <a:rPr lang="en-US" sz="2400" b="1"/>
              <a:t>Provost Appeals </a:t>
            </a:r>
          </a:p>
          <a:p>
            <a:pPr marL="0" indent="0" algn="ctr">
              <a:buNone/>
            </a:pPr>
            <a:r>
              <a:rPr lang="en-US"/>
              <a:t>Registration – Graduation – Tuition Assessment </a:t>
            </a:r>
          </a:p>
          <a:p>
            <a:pPr marL="0" indent="0" algn="ctr">
              <a:buNone/>
            </a:pPr>
            <a:r>
              <a:rPr lang="en-US" sz="2400" b="1"/>
              <a:t>Jim Zakely – Provost Office</a:t>
            </a:r>
          </a:p>
          <a:p>
            <a:pPr marL="0" indent="0" algn="ctr">
              <a:buNone/>
            </a:pPr>
            <a:r>
              <a:rPr lang="en-US" sz="2400" b="1">
                <a:solidFill>
                  <a:srgbClr val="99CA3C"/>
                </a:solidFill>
                <a:hlinkClick r:id="rId3">
                  <a:extLst>
                    <a:ext uri="{A12FA001-AC4F-418D-AE19-62706E023703}">
                      <ahyp:hlinkClr xmlns:ahyp="http://schemas.microsoft.com/office/drawing/2018/hyperlinkcolor" val="tx"/>
                    </a:ext>
                  </a:extLst>
                </a:hlinkClick>
              </a:rPr>
              <a:t>jim.zakely@colostate.edu</a:t>
            </a:r>
            <a:endParaRPr lang="en-US" sz="2400" b="1"/>
          </a:p>
          <a:p>
            <a:pPr marL="0" indent="0" algn="ctr">
              <a:buNone/>
            </a:pPr>
            <a:endParaRPr lang="en-US"/>
          </a:p>
          <a:p>
            <a:pPr marL="0" indent="0" algn="ctr">
              <a:buNone/>
            </a:pPr>
            <a:endParaRPr lang="en-US"/>
          </a:p>
          <a:p>
            <a:pPr marL="0" indent="0" algn="ctr">
              <a:buNone/>
            </a:pPr>
            <a:endParaRPr lang="en-US" sz="2400" b="1"/>
          </a:p>
          <a:p>
            <a:pPr marL="0" indent="0" algn="ctr">
              <a:buNone/>
            </a:pPr>
            <a:endParaRPr lang="en-US" sz="2400" b="1"/>
          </a:p>
          <a:p>
            <a:endParaRPr lang="en-US"/>
          </a:p>
        </p:txBody>
      </p:sp>
    </p:spTree>
    <p:extLst>
      <p:ext uri="{BB962C8B-B14F-4D97-AF65-F5344CB8AC3E}">
        <p14:creationId xmlns:p14="http://schemas.microsoft.com/office/powerpoint/2010/main" val="3967560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6045-8138-4D18-A5A7-A47A4A539F64}"/>
              </a:ext>
            </a:extLst>
          </p:cNvPr>
          <p:cNvSpPr>
            <a:spLocks noGrp="1"/>
          </p:cNvSpPr>
          <p:nvPr>
            <p:ph type="title"/>
          </p:nvPr>
        </p:nvSpPr>
        <p:spPr/>
        <p:txBody>
          <a:bodyPr>
            <a:normAutofit/>
          </a:bodyPr>
          <a:lstStyle/>
          <a:p>
            <a:r>
              <a:rPr lang="en-US" sz="5400"/>
              <a:t>Learning Outcomes </a:t>
            </a:r>
          </a:p>
        </p:txBody>
      </p:sp>
      <p:sp>
        <p:nvSpPr>
          <p:cNvPr id="3" name="Content Placeholder 2">
            <a:extLst>
              <a:ext uri="{FF2B5EF4-FFF2-40B4-BE49-F238E27FC236}">
                <a16:creationId xmlns:a16="http://schemas.microsoft.com/office/drawing/2014/main" id="{A9D1F06E-59B1-494E-A290-65DB181956C1}"/>
              </a:ext>
            </a:extLst>
          </p:cNvPr>
          <p:cNvSpPr>
            <a:spLocks noGrp="1"/>
          </p:cNvSpPr>
          <p:nvPr>
            <p:ph idx="1"/>
          </p:nvPr>
        </p:nvSpPr>
        <p:spPr/>
        <p:txBody>
          <a:bodyPr/>
          <a:lstStyle/>
          <a:p>
            <a:pPr>
              <a:spcBef>
                <a:spcPts val="0"/>
              </a:spcBef>
            </a:pPr>
            <a:r>
              <a:rPr lang="en-US" sz="3600">
                <a:effectLst/>
                <a:latin typeface="Calibri" panose="020F0502020204030204" pitchFamily="34" charset="0"/>
                <a:ea typeface="Times New Roman" panose="02020603050405020304" pitchFamily="18" charset="0"/>
              </a:rPr>
              <a:t>Understanding of Academic Appeal Process</a:t>
            </a:r>
            <a:endParaRPr lang="en-US" sz="3600">
              <a:effectLst/>
              <a:latin typeface="Calibri" panose="020F0502020204030204" pitchFamily="34" charset="0"/>
              <a:ea typeface="Calibri" panose="020F0502020204030204" pitchFamily="34" charset="0"/>
            </a:endParaRPr>
          </a:p>
          <a:p>
            <a:pPr>
              <a:spcBef>
                <a:spcPts val="0"/>
              </a:spcBef>
            </a:pPr>
            <a:r>
              <a:rPr lang="en-US" sz="3600">
                <a:effectLst/>
                <a:latin typeface="Calibri" panose="020F0502020204030204" pitchFamily="34" charset="0"/>
                <a:ea typeface="Times New Roman" panose="02020603050405020304" pitchFamily="18" charset="0"/>
              </a:rPr>
              <a:t>Recognize roles and responsibilities in the process</a:t>
            </a:r>
            <a:endParaRPr lang="en-US" sz="3600">
              <a:effectLst/>
              <a:latin typeface="Calibri" panose="020F0502020204030204" pitchFamily="34" charset="0"/>
              <a:ea typeface="Calibri" panose="020F0502020204030204" pitchFamily="34" charset="0"/>
            </a:endParaRPr>
          </a:p>
          <a:p>
            <a:pPr>
              <a:spcBef>
                <a:spcPts val="0"/>
              </a:spcBef>
            </a:pPr>
            <a:r>
              <a:rPr lang="en-US" sz="3600">
                <a:latin typeface="Calibri" panose="020F0502020204030204" pitchFamily="34" charset="0"/>
                <a:ea typeface="Times New Roman" panose="02020603050405020304" pitchFamily="18" charset="0"/>
              </a:rPr>
              <a:t>Identify</a:t>
            </a:r>
            <a:r>
              <a:rPr lang="en-US" sz="3600">
                <a:effectLst/>
                <a:latin typeface="Calibri" panose="020F0502020204030204" pitchFamily="34" charset="0"/>
                <a:ea typeface="Times New Roman" panose="02020603050405020304" pitchFamily="18" charset="0"/>
              </a:rPr>
              <a:t> best practices for the </a:t>
            </a:r>
            <a:r>
              <a:rPr lang="en-US" sz="3600">
                <a:latin typeface="Calibri" panose="020F0502020204030204" pitchFamily="34" charset="0"/>
                <a:ea typeface="Times New Roman" panose="02020603050405020304" pitchFamily="18" charset="0"/>
              </a:rPr>
              <a:t>members of the </a:t>
            </a:r>
            <a:r>
              <a:rPr lang="en-US" sz="3600">
                <a:effectLst/>
                <a:latin typeface="Calibri" panose="020F0502020204030204" pitchFamily="34" charset="0"/>
                <a:ea typeface="Times New Roman" panose="02020603050405020304" pitchFamily="18" charset="0"/>
              </a:rPr>
              <a:t>Advising Network supporting and preparing for academic appeals </a:t>
            </a:r>
            <a:endParaRPr lang="en-US" sz="3600">
              <a:effectLst/>
              <a:latin typeface="Calibri" panose="020F0502020204030204" pitchFamily="34" charset="0"/>
              <a:ea typeface="Calibri" panose="020F0502020204030204" pitchFamily="34" charset="0"/>
            </a:endParaRPr>
          </a:p>
          <a:p>
            <a:pPr marL="0" indent="0">
              <a:spcBef>
                <a:spcPts val="0"/>
              </a:spcBef>
              <a:buNone/>
            </a:pPr>
            <a:endParaRPr lang="en-US" sz="3600">
              <a:effectLst/>
              <a:latin typeface="Calibri" panose="020F0502020204030204" pitchFamily="34" charset="0"/>
              <a:ea typeface="Calibri" panose="020F0502020204030204" pitchFamily="34" charset="0"/>
            </a:endParaRPr>
          </a:p>
          <a:p>
            <a:pPr marL="0" indent="0">
              <a:buNone/>
            </a:pPr>
            <a:endParaRPr lang="en-US"/>
          </a:p>
        </p:txBody>
      </p:sp>
    </p:spTree>
    <p:extLst>
      <p:ext uri="{BB962C8B-B14F-4D97-AF65-F5344CB8AC3E}">
        <p14:creationId xmlns:p14="http://schemas.microsoft.com/office/powerpoint/2010/main" val="69451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C9E151A-7304-47A8-80D2-F9751EF91E3F}"/>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4139" b="4122"/>
          <a:stretch/>
        </p:blipFill>
        <p:spPr>
          <a:xfrm>
            <a:off x="643467" y="643467"/>
            <a:ext cx="10905066" cy="5571066"/>
          </a:xfrm>
          <a:prstGeom prst="rect">
            <a:avLst/>
          </a:prstGeom>
        </p:spPr>
      </p:pic>
    </p:spTree>
    <p:extLst>
      <p:ext uri="{BB962C8B-B14F-4D97-AF65-F5344CB8AC3E}">
        <p14:creationId xmlns:p14="http://schemas.microsoft.com/office/powerpoint/2010/main" val="222737916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B7F87-8623-4580-B920-F17D3A4512E4}"/>
              </a:ext>
            </a:extLst>
          </p:cNvPr>
          <p:cNvSpPr>
            <a:spLocks noGrp="1"/>
          </p:cNvSpPr>
          <p:nvPr>
            <p:ph type="title"/>
          </p:nvPr>
        </p:nvSpPr>
        <p:spPr/>
        <p:txBody>
          <a:bodyPr/>
          <a:lstStyle/>
          <a:p>
            <a:r>
              <a:rPr lang="en-US"/>
              <a:t>Session Outline </a:t>
            </a:r>
          </a:p>
        </p:txBody>
      </p:sp>
      <p:sp>
        <p:nvSpPr>
          <p:cNvPr id="3" name="Content Placeholder 2">
            <a:extLst>
              <a:ext uri="{FF2B5EF4-FFF2-40B4-BE49-F238E27FC236}">
                <a16:creationId xmlns:a16="http://schemas.microsoft.com/office/drawing/2014/main" id="{A8B65489-E66D-4C63-91FF-1F0C93CB1F18}"/>
              </a:ext>
            </a:extLst>
          </p:cNvPr>
          <p:cNvSpPr>
            <a:spLocks noGrp="1"/>
          </p:cNvSpPr>
          <p:nvPr>
            <p:ph idx="1"/>
          </p:nvPr>
        </p:nvSpPr>
        <p:spPr>
          <a:xfrm>
            <a:off x="838200" y="1609316"/>
            <a:ext cx="10515600" cy="4351338"/>
          </a:xfrm>
        </p:spPr>
        <p:txBody>
          <a:bodyPr/>
          <a:lstStyle/>
          <a:p>
            <a:r>
              <a:rPr lang="en-US" sz="2400"/>
              <a:t>Introduction of our experts </a:t>
            </a:r>
          </a:p>
          <a:p>
            <a:r>
              <a:rPr lang="en-US" sz="2400">
                <a:solidFill>
                  <a:schemeClr val="tx1"/>
                </a:solidFill>
              </a:rPr>
              <a:t>Define Scholastic Standards</a:t>
            </a:r>
          </a:p>
          <a:p>
            <a:r>
              <a:rPr lang="en-US" sz="2400"/>
              <a:t>Purpose of Appeals </a:t>
            </a:r>
            <a:endParaRPr lang="en-US" sz="2400">
              <a:solidFill>
                <a:schemeClr val="tx1"/>
              </a:solidFill>
            </a:endParaRPr>
          </a:p>
          <a:p>
            <a:r>
              <a:rPr lang="en-US" sz="2400">
                <a:solidFill>
                  <a:schemeClr val="tx1"/>
                </a:solidFill>
              </a:rPr>
              <a:t>Provost Appeals</a:t>
            </a:r>
          </a:p>
          <a:p>
            <a:r>
              <a:rPr lang="en-US" sz="2400">
                <a:solidFill>
                  <a:schemeClr val="tx1"/>
                </a:solidFill>
              </a:rPr>
              <a:t>Committee on Scholastic Standards</a:t>
            </a:r>
          </a:p>
          <a:p>
            <a:r>
              <a:rPr lang="en-US" sz="2400"/>
              <a:t>Q &amp; A </a:t>
            </a:r>
            <a:r>
              <a:rPr lang="en-US" sz="2400">
                <a:solidFill>
                  <a:schemeClr val="tx1"/>
                </a:solidFill>
              </a:rPr>
              <a:t>  </a:t>
            </a:r>
          </a:p>
          <a:p>
            <a:endParaRPr lang="en-US"/>
          </a:p>
          <a:p>
            <a:pPr marL="0" indent="0">
              <a:buNone/>
            </a:pPr>
            <a:endParaRPr lang="en-US"/>
          </a:p>
        </p:txBody>
      </p:sp>
    </p:spTree>
    <p:extLst>
      <p:ext uri="{BB962C8B-B14F-4D97-AF65-F5344CB8AC3E}">
        <p14:creationId xmlns:p14="http://schemas.microsoft.com/office/powerpoint/2010/main" val="3844481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9"/>
          <p:cNvSpPr/>
          <p:nvPr/>
        </p:nvSpPr>
        <p:spPr>
          <a:xfrm>
            <a:off x="12001909" y="-155857"/>
            <a:ext cx="378416" cy="7179051"/>
          </a:xfrm>
          <a:prstGeom prst="rect">
            <a:avLst/>
          </a:prstGeom>
          <a:solidFill>
            <a:srgbClr val="F3F5F9"/>
          </a:solidFill>
        </p:spPr>
      </p:sp>
      <p:sp>
        <p:nvSpPr>
          <p:cNvPr id="3" name="TextBox 2">
            <a:extLst>
              <a:ext uri="{FF2B5EF4-FFF2-40B4-BE49-F238E27FC236}">
                <a16:creationId xmlns:a16="http://schemas.microsoft.com/office/drawing/2014/main" id="{FFB41A1A-7653-43D3-8345-65F44E2AD25A}"/>
              </a:ext>
            </a:extLst>
          </p:cNvPr>
          <p:cNvSpPr txBox="1"/>
          <p:nvPr/>
        </p:nvSpPr>
        <p:spPr>
          <a:xfrm>
            <a:off x="711200" y="228600"/>
            <a:ext cx="9652000" cy="6083653"/>
          </a:xfrm>
          <a:prstGeom prst="rect">
            <a:avLst/>
          </a:prstGeom>
          <a:noFill/>
        </p:spPr>
        <p:txBody>
          <a:bodyPr wrap="square" rtlCol="0">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r>
              <a:rPr lang="en-US" sz="4400">
                <a:latin typeface="League Spartan" panose="020B0604020202020204" charset="0"/>
              </a:rPr>
              <a:t>Rules of Engagement </a:t>
            </a:r>
          </a:p>
          <a:p>
            <a:pPr algn="ctr"/>
            <a:endParaRPr lang="en-US" sz="4400">
              <a:latin typeface="League Spartan" panose="020B0604020202020204" charset="0"/>
            </a:endParaRPr>
          </a:p>
          <a:p>
            <a:pPr marL="514350" indent="-514350">
              <a:buFont typeface="+mj-lt"/>
              <a:buAutoNum type="arabicPeriod"/>
            </a:pPr>
            <a:r>
              <a:rPr lang="en-US" sz="3200"/>
              <a:t>All Mics have been muted. </a:t>
            </a:r>
          </a:p>
          <a:p>
            <a:pPr marL="514350" indent="-514350">
              <a:buFont typeface="+mj-lt"/>
              <a:buAutoNum type="arabicPeriod"/>
            </a:pPr>
            <a:r>
              <a:rPr lang="en-US" sz="3200"/>
              <a:t>Keep the clutter down in chat </a:t>
            </a:r>
          </a:p>
          <a:p>
            <a:pPr marL="514350" indent="-514350">
              <a:buFont typeface="+mj-lt"/>
              <a:buAutoNum type="arabicPeriod"/>
            </a:pPr>
            <a:r>
              <a:rPr lang="en-US" sz="3200"/>
              <a:t>Got Questions: </a:t>
            </a:r>
          </a:p>
          <a:p>
            <a:pPr marL="819120" lvl="1" indent="-514350">
              <a:buFont typeface="Arial" panose="020B0604020202020204" pitchFamily="34" charset="0"/>
              <a:buChar char="•"/>
            </a:pPr>
            <a:r>
              <a:rPr lang="en-US" sz="3200"/>
              <a:t>Put them in the chat</a:t>
            </a:r>
          </a:p>
          <a:p>
            <a:pPr marL="819120" lvl="1" indent="-514350">
              <a:buFont typeface="Arial" panose="020B0604020202020204" pitchFamily="34" charset="0"/>
              <a:buChar char="•"/>
            </a:pPr>
            <a:r>
              <a:rPr lang="en-US" sz="3200"/>
              <a:t> </a:t>
            </a:r>
          </a:p>
          <a:p>
            <a:pPr marL="514350" indent="-514350">
              <a:buFont typeface="+mj-lt"/>
              <a:buAutoNum type="arabicPeriod"/>
            </a:pPr>
            <a:endParaRPr lang="en-US" sz="3200"/>
          </a:p>
          <a:p>
            <a:pPr marL="514350" indent="-514350">
              <a:buFont typeface="+mj-lt"/>
              <a:buAutoNum type="arabicPeriod"/>
            </a:pPr>
            <a:r>
              <a:rPr lang="en-US" sz="3200"/>
              <a:t>This recording will be in MS Team </a:t>
            </a:r>
            <a:r>
              <a:rPr lang="en-US" sz="2933"/>
              <a:t>Channel&gt;Training &amp; Development Advising Training and Development&gt;Fall 2020 </a:t>
            </a:r>
            <a:endParaRPr lang="en-US" sz="3200"/>
          </a:p>
          <a:p>
            <a:r>
              <a:rPr lang="en-US" sz="4000"/>
              <a:t> </a:t>
            </a:r>
          </a:p>
          <a:p>
            <a:endParaRPr lang="en-US" sz="800"/>
          </a:p>
        </p:txBody>
      </p:sp>
      <p:sp>
        <p:nvSpPr>
          <p:cNvPr id="10" name="AutoShape 3">
            <a:extLst>
              <a:ext uri="{FF2B5EF4-FFF2-40B4-BE49-F238E27FC236}">
                <a16:creationId xmlns:a16="http://schemas.microsoft.com/office/drawing/2014/main" id="{3AC996D7-A16F-4127-BA7D-85BFB01A2254}"/>
              </a:ext>
            </a:extLst>
          </p:cNvPr>
          <p:cNvSpPr/>
          <p:nvPr/>
        </p:nvSpPr>
        <p:spPr>
          <a:xfrm rot="5400000">
            <a:off x="5441794" y="-2368393"/>
            <a:ext cx="190814" cy="7213601"/>
          </a:xfrm>
          <a:prstGeom prst="rect">
            <a:avLst/>
          </a:prstGeom>
          <a:solidFill>
            <a:schemeClr val="tx1"/>
          </a:solidFill>
        </p:spPr>
      </p:sp>
      <p:pic>
        <p:nvPicPr>
          <p:cNvPr id="2" name="Picture 1">
            <a:extLst>
              <a:ext uri="{FF2B5EF4-FFF2-40B4-BE49-F238E27FC236}">
                <a16:creationId xmlns:a16="http://schemas.microsoft.com/office/drawing/2014/main" id="{A2447047-7FCC-40CE-B15B-DF113C2C80A8}"/>
              </a:ext>
            </a:extLst>
          </p:cNvPr>
          <p:cNvPicPr>
            <a:picLocks noChangeAspect="1"/>
          </p:cNvPicPr>
          <p:nvPr/>
        </p:nvPicPr>
        <p:blipFill>
          <a:blip r:embed="rId3"/>
          <a:stretch>
            <a:fillRect/>
          </a:stretch>
        </p:blipFill>
        <p:spPr>
          <a:xfrm>
            <a:off x="1595203" y="3572885"/>
            <a:ext cx="4500797" cy="983861"/>
          </a:xfrm>
          <a:prstGeom prst="rect">
            <a:avLst/>
          </a:prstGeom>
        </p:spPr>
      </p:pic>
    </p:spTree>
    <p:extLst>
      <p:ext uri="{BB962C8B-B14F-4D97-AF65-F5344CB8AC3E}">
        <p14:creationId xmlns:p14="http://schemas.microsoft.com/office/powerpoint/2010/main" val="715338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8" name="Group 7">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 name="Straight Connector 8">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49" name="Rectangle 19">
            <a:extLst>
              <a:ext uri="{FF2B5EF4-FFF2-40B4-BE49-F238E27FC236}">
                <a16:creationId xmlns:a16="http://schemas.microsoft.com/office/drawing/2014/main" id="{2783C067-F8BF-4755-B516-8A0CD74C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Isosceles Triangle 21">
            <a:extLst>
              <a:ext uri="{FF2B5EF4-FFF2-40B4-BE49-F238E27FC236}">
                <a16:creationId xmlns:a16="http://schemas.microsoft.com/office/drawing/2014/main" id="{2ED796EC-E7FF-46DB-B912-FB08BF12AA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1" name="Isosceles Triangle 23">
            <a:extLst>
              <a:ext uri="{FF2B5EF4-FFF2-40B4-BE49-F238E27FC236}">
                <a16:creationId xmlns:a16="http://schemas.microsoft.com/office/drawing/2014/main" id="{549A2DAB-B431-487D-95AD-BB0FECB49E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8534" y="3818467"/>
            <a:ext cx="4450292" cy="3039533"/>
          </a:xfrm>
          <a:prstGeom prst="triangle">
            <a:avLst>
              <a:gd name="adj" fmla="val 100000"/>
            </a:avLst>
          </a:prstGeom>
          <a:solidFill>
            <a:schemeClr val="accent1">
              <a:alpha val="88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7">
            <a:extLst>
              <a:ext uri="{FF2B5EF4-FFF2-40B4-BE49-F238E27FC236}">
                <a16:creationId xmlns:a16="http://schemas.microsoft.com/office/drawing/2014/main" id="{0819F787-32B4-46A8-BC57-C6571BCEE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5641" y="0"/>
            <a:ext cx="1766359" cy="6858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cxnSp>
        <p:nvCxnSpPr>
          <p:cNvPr id="53" name="Straight Connector 27">
            <a:extLst>
              <a:ext uri="{FF2B5EF4-FFF2-40B4-BE49-F238E27FC236}">
                <a16:creationId xmlns:a16="http://schemas.microsoft.com/office/drawing/2014/main" id="{C5ECDEE1-7093-418F-9CF5-24EEB115C1C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134600" y="0"/>
            <a:ext cx="1727200" cy="6858000"/>
          </a:xfrm>
          <a:prstGeom prst="line">
            <a:avLst/>
          </a:prstGeom>
          <a:ln w="15875" cap="sq">
            <a:solidFill>
              <a:schemeClr val="accent2"/>
            </a:solidFill>
            <a:bevel/>
          </a:ln>
        </p:spPr>
        <p:style>
          <a:lnRef idx="2">
            <a:schemeClr val="accent1"/>
          </a:lnRef>
          <a:fillRef idx="0">
            <a:schemeClr val="accent1"/>
          </a:fillRef>
          <a:effectRef idx="1">
            <a:schemeClr val="accent1"/>
          </a:effectRef>
          <a:fontRef idx="minor">
            <a:schemeClr val="tx1"/>
          </a:fontRef>
        </p:style>
      </p:cxnSp>
      <p:cxnSp>
        <p:nvCxnSpPr>
          <p:cNvPr id="54" name="Straight Connector 29">
            <a:extLst>
              <a:ext uri="{FF2B5EF4-FFF2-40B4-BE49-F238E27FC236}">
                <a16:creationId xmlns:a16="http://schemas.microsoft.com/office/drawing/2014/main" id="{045062AF-EB11-4651-BC4A-4DA21768DE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15875">
            <a:solidFill>
              <a:schemeClr val="accent1"/>
            </a:solidFill>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A8746082-024D-47E6-8FAE-DEAF65B2E49B}"/>
              </a:ext>
            </a:extLst>
          </p:cNvPr>
          <p:cNvSpPr>
            <a:spLocks noGrp="1"/>
          </p:cNvSpPr>
          <p:nvPr>
            <p:ph type="body" idx="1"/>
          </p:nvPr>
        </p:nvSpPr>
        <p:spPr>
          <a:xfrm>
            <a:off x="1507067" y="4050833"/>
            <a:ext cx="7766936" cy="1096899"/>
          </a:xfrm>
        </p:spPr>
        <p:txBody>
          <a:bodyPr vert="horz" lIns="91440" tIns="45720" rIns="91440" bIns="45720" rtlCol="0" anchor="t">
            <a:normAutofit/>
          </a:bodyPr>
          <a:lstStyle/>
          <a:p>
            <a:pPr algn="r"/>
            <a:endParaRPr lang="en-US" sz="1800"/>
          </a:p>
        </p:txBody>
      </p:sp>
      <p:sp>
        <p:nvSpPr>
          <p:cNvPr id="2" name="Title 1">
            <a:extLst>
              <a:ext uri="{FF2B5EF4-FFF2-40B4-BE49-F238E27FC236}">
                <a16:creationId xmlns:a16="http://schemas.microsoft.com/office/drawing/2014/main" id="{671B31CB-F3E6-4D40-953A-7E1373A2D986}"/>
              </a:ext>
            </a:extLst>
          </p:cNvPr>
          <p:cNvSpPr>
            <a:spLocks noGrp="1"/>
          </p:cNvSpPr>
          <p:nvPr>
            <p:ph type="title"/>
          </p:nvPr>
        </p:nvSpPr>
        <p:spPr>
          <a:xfrm>
            <a:off x="1507067" y="1397000"/>
            <a:ext cx="7766936" cy="2653836"/>
          </a:xfrm>
        </p:spPr>
        <p:txBody>
          <a:bodyPr vert="horz" lIns="91440" tIns="45720" rIns="91440" bIns="45720" rtlCol="0" anchor="b">
            <a:normAutofit/>
          </a:bodyPr>
          <a:lstStyle/>
          <a:p>
            <a:pPr algn="r"/>
            <a:r>
              <a:rPr lang="en-US" sz="5400"/>
              <a:t>Meet our Experts </a:t>
            </a:r>
          </a:p>
        </p:txBody>
      </p:sp>
    </p:spTree>
    <p:extLst>
      <p:ext uri="{BB962C8B-B14F-4D97-AF65-F5344CB8AC3E}">
        <p14:creationId xmlns:p14="http://schemas.microsoft.com/office/powerpoint/2010/main" val="2571979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8BEA9-A955-4D59-B851-763DE79904D8}"/>
              </a:ext>
            </a:extLst>
          </p:cNvPr>
          <p:cNvSpPr>
            <a:spLocks noGrp="1"/>
          </p:cNvSpPr>
          <p:nvPr>
            <p:ph type="title"/>
          </p:nvPr>
        </p:nvSpPr>
        <p:spPr>
          <a:xfrm>
            <a:off x="1075767" y="1188637"/>
            <a:ext cx="2988234" cy="4480726"/>
          </a:xfrm>
        </p:spPr>
        <p:txBody>
          <a:bodyPr>
            <a:normAutofit/>
          </a:bodyPr>
          <a:lstStyle/>
          <a:p>
            <a:pPr algn="r"/>
            <a:r>
              <a:rPr lang="en-US" sz="4600"/>
              <a:t>What is Scholastic Standards? </a:t>
            </a:r>
          </a:p>
        </p:txBody>
      </p:sp>
      <p:sp>
        <p:nvSpPr>
          <p:cNvPr id="3" name="Content Placeholder 2">
            <a:extLst>
              <a:ext uri="{FF2B5EF4-FFF2-40B4-BE49-F238E27FC236}">
                <a16:creationId xmlns:a16="http://schemas.microsoft.com/office/drawing/2014/main" id="{773BD080-B92D-4EEC-8AED-FB37486A186A}"/>
              </a:ext>
            </a:extLst>
          </p:cNvPr>
          <p:cNvSpPr>
            <a:spLocks noGrp="1"/>
          </p:cNvSpPr>
          <p:nvPr>
            <p:ph idx="1"/>
          </p:nvPr>
        </p:nvSpPr>
        <p:spPr>
          <a:xfrm>
            <a:off x="4259180" y="1648870"/>
            <a:ext cx="5546558" cy="3681119"/>
          </a:xfrm>
        </p:spPr>
        <p:txBody>
          <a:bodyPr anchor="ctr">
            <a:normAutofit fontScale="92500" lnSpcReduction="20000"/>
          </a:bodyPr>
          <a:lstStyle/>
          <a:p>
            <a:r>
              <a:rPr lang="en-US" sz="2000"/>
              <a:t>Maintain a 2.0 to remain at CSU and graduate. There are 2 semesters of probation. (No one is dismissed after summer session.)</a:t>
            </a:r>
          </a:p>
          <a:p>
            <a:pPr fontAlgn="base"/>
            <a:r>
              <a:rPr lang="en-US" sz="2000" b="0" i="0">
                <a:effectLst/>
                <a:latin typeface="Open Sans"/>
              </a:rPr>
              <a:t>Scholastic standards are mandated by the faculty through the Faculty Council Committee on Scholastic Standards. </a:t>
            </a:r>
          </a:p>
          <a:p>
            <a:pPr fontAlgn="base"/>
            <a:r>
              <a:rPr lang="en-US" sz="2000" b="0" i="0">
                <a:effectLst/>
                <a:latin typeface="Open Sans"/>
              </a:rPr>
              <a:t>Policies regarding probation, dismissal, and appeal are determined by the faculty and CSU in their absolute discretion subject to acceptance by the governing board of CSU</a:t>
            </a:r>
          </a:p>
          <a:p>
            <a:pPr marL="3657600" lvl="8" indent="0" fontAlgn="base">
              <a:buNone/>
            </a:pPr>
            <a:r>
              <a:rPr lang="en-US" sz="2000">
                <a:latin typeface="Open Sans"/>
              </a:rPr>
              <a:t>CSU General Catalog </a:t>
            </a:r>
            <a:endParaRPr lang="en-US" sz="2000" b="0" i="0">
              <a:effectLst/>
              <a:latin typeface="Open Sans"/>
            </a:endParaRPr>
          </a:p>
          <a:p>
            <a:endParaRPr lang="en-US" sz="1700"/>
          </a:p>
        </p:txBody>
      </p:sp>
    </p:spTree>
    <p:extLst>
      <p:ext uri="{BB962C8B-B14F-4D97-AF65-F5344CB8AC3E}">
        <p14:creationId xmlns:p14="http://schemas.microsoft.com/office/powerpoint/2010/main" val="3645916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F8E0F-A841-4FC6-AC9F-B42709C88BBD}"/>
              </a:ext>
            </a:extLst>
          </p:cNvPr>
          <p:cNvSpPr>
            <a:spLocks noGrp="1"/>
          </p:cNvSpPr>
          <p:nvPr>
            <p:ph type="title"/>
          </p:nvPr>
        </p:nvSpPr>
        <p:spPr>
          <a:xfrm>
            <a:off x="345164" y="1284890"/>
            <a:ext cx="4623363" cy="4480726"/>
          </a:xfrm>
        </p:spPr>
        <p:txBody>
          <a:bodyPr>
            <a:normAutofit/>
          </a:bodyPr>
          <a:lstStyle/>
          <a:p>
            <a:pPr algn="r"/>
            <a:r>
              <a:rPr lang="en-US" sz="6600">
                <a:solidFill>
                  <a:schemeClr val="tx1">
                    <a:lumMod val="75000"/>
                    <a:lumOff val="25000"/>
                  </a:schemeClr>
                </a:solidFill>
              </a:rPr>
              <a:t>Purpose of Appeals </a:t>
            </a:r>
          </a:p>
        </p:txBody>
      </p:sp>
      <p:sp>
        <p:nvSpPr>
          <p:cNvPr id="3" name="Content Placeholder 2">
            <a:extLst>
              <a:ext uri="{FF2B5EF4-FFF2-40B4-BE49-F238E27FC236}">
                <a16:creationId xmlns:a16="http://schemas.microsoft.com/office/drawing/2014/main" id="{35080DD9-151E-4A69-909E-3A80E510AF7F}"/>
              </a:ext>
            </a:extLst>
          </p:cNvPr>
          <p:cNvSpPr>
            <a:spLocks noGrp="1"/>
          </p:cNvSpPr>
          <p:nvPr>
            <p:ph idx="1"/>
          </p:nvPr>
        </p:nvSpPr>
        <p:spPr>
          <a:xfrm>
            <a:off x="5470678" y="1992897"/>
            <a:ext cx="3953775" cy="3064712"/>
          </a:xfrm>
        </p:spPr>
        <p:txBody>
          <a:bodyPr anchor="ctr">
            <a:normAutofit fontScale="92500" lnSpcReduction="10000"/>
          </a:bodyPr>
          <a:lstStyle/>
          <a:p>
            <a:r>
              <a:rPr lang="en-US" sz="2400"/>
              <a:t>Because CSU cares about student success and realizes there are impediments to learning, policies that have been created to give students struggling with extenuating circumstances additional chances to succeed. </a:t>
            </a:r>
          </a:p>
          <a:p>
            <a:endParaRPr lang="en-US" sz="2400"/>
          </a:p>
          <a:p>
            <a:pPr marL="0" indent="0">
              <a:buNone/>
            </a:pPr>
            <a:endParaRPr lang="en-US" sz="2400"/>
          </a:p>
        </p:txBody>
      </p:sp>
    </p:spTree>
    <p:extLst>
      <p:ext uri="{BB962C8B-B14F-4D97-AF65-F5344CB8AC3E}">
        <p14:creationId xmlns:p14="http://schemas.microsoft.com/office/powerpoint/2010/main" val="2448803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le student tablet">
            <a:extLst>
              <a:ext uri="{FF2B5EF4-FFF2-40B4-BE49-F238E27FC236}">
                <a16:creationId xmlns:a16="http://schemas.microsoft.com/office/drawing/2014/main" id="{34F7EC1D-EA42-4F7B-96D7-970B18F03E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200" y="1075116"/>
            <a:ext cx="2677949" cy="5632864"/>
          </a:xfrm>
          <a:prstGeom prst="rect">
            <a:avLst/>
          </a:prstGeom>
        </p:spPr>
      </p:pic>
      <p:graphicFrame>
        <p:nvGraphicFramePr>
          <p:cNvPr id="5" name="Diagram 4">
            <a:extLst>
              <a:ext uri="{FF2B5EF4-FFF2-40B4-BE49-F238E27FC236}">
                <a16:creationId xmlns:a16="http://schemas.microsoft.com/office/drawing/2014/main" id="{5CE4D231-BE80-41F3-B942-01652C3DC31A}"/>
              </a:ext>
            </a:extLst>
          </p:cNvPr>
          <p:cNvGraphicFramePr/>
          <p:nvPr>
            <p:extLst>
              <p:ext uri="{D42A27DB-BD31-4B8C-83A1-F6EECF244321}">
                <p14:modId xmlns:p14="http://schemas.microsoft.com/office/powerpoint/2010/main" val="4000991053"/>
              </p:ext>
            </p:extLst>
          </p:nvPr>
        </p:nvGraphicFramePr>
        <p:xfrm>
          <a:off x="2292186" y="150020"/>
          <a:ext cx="9789324" cy="6319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650033EC-383F-46BF-B97A-D94C2EC4B811}"/>
              </a:ext>
            </a:extLst>
          </p:cNvPr>
          <p:cNvSpPr txBox="1"/>
          <p:nvPr/>
        </p:nvSpPr>
        <p:spPr>
          <a:xfrm>
            <a:off x="2292186" y="838092"/>
            <a:ext cx="9238458" cy="800219"/>
          </a:xfrm>
          <a:prstGeom prst="rect">
            <a:avLst/>
          </a:prstGeom>
          <a:noFill/>
        </p:spPr>
        <p:txBody>
          <a:bodyPr wrap="square" rtlCol="0">
            <a:spAutoFit/>
          </a:bodyPr>
          <a:lstStyle/>
          <a:p>
            <a:r>
              <a:rPr lang="en-US" sz="2800"/>
              <a:t>Appeals are administered through both the …..</a:t>
            </a:r>
          </a:p>
          <a:p>
            <a:r>
              <a:rPr lang="en-US"/>
              <a:t>. </a:t>
            </a:r>
          </a:p>
        </p:txBody>
      </p:sp>
    </p:spTree>
    <p:extLst>
      <p:ext uri="{BB962C8B-B14F-4D97-AF65-F5344CB8AC3E}">
        <p14:creationId xmlns:p14="http://schemas.microsoft.com/office/powerpoint/2010/main" val="246594021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4459102B62BA44CA074FF57E1E7CB8A" ma:contentTypeVersion="4" ma:contentTypeDescription="Create a new document." ma:contentTypeScope="" ma:versionID="e212e7f5e2c83db9888cf714efcc49ea">
  <xsd:schema xmlns:xsd="http://www.w3.org/2001/XMLSchema" xmlns:xs="http://www.w3.org/2001/XMLSchema" xmlns:p="http://schemas.microsoft.com/office/2006/metadata/properties" xmlns:ns2="738fec5c-4f98-4555-904e-546ba614d48c" targetNamespace="http://schemas.microsoft.com/office/2006/metadata/properties" ma:root="true" ma:fieldsID="f865e7e2c0db6da2b4a2d1847fbba70a" ns2:_="">
    <xsd:import namespace="738fec5c-4f98-4555-904e-546ba614d48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8fec5c-4f98-4555-904e-546ba614d4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89C00B-9CEE-489F-82FF-994CB2E6CE96}">
  <ds:schemaRefs>
    <ds:schemaRef ds:uri="http://schemas.microsoft.com/sharepoint/v3/contenttype/forms"/>
  </ds:schemaRefs>
</ds:datastoreItem>
</file>

<file path=customXml/itemProps2.xml><?xml version="1.0" encoding="utf-8"?>
<ds:datastoreItem xmlns:ds="http://schemas.openxmlformats.org/officeDocument/2006/customXml" ds:itemID="{643FFF30-DBC1-4AA3-A8D5-4ABB1461232A}">
  <ds:schemaRefs>
    <ds:schemaRef ds:uri="http://schemas.microsoft.com/office/2006/documentManagement/types"/>
    <ds:schemaRef ds:uri="http://purl.org/dc/dcmitype/"/>
    <ds:schemaRef ds:uri="http://www.w3.org/XML/1998/namespace"/>
    <ds:schemaRef ds:uri="http://purl.org/dc/terms/"/>
    <ds:schemaRef ds:uri="http://schemas.openxmlformats.org/package/2006/metadata/core-properties"/>
    <ds:schemaRef ds:uri="http://purl.org/dc/elements/1.1/"/>
    <ds:schemaRef ds:uri="http://schemas.microsoft.com/office/infopath/2007/PartnerControls"/>
    <ds:schemaRef ds:uri="80f9acaa-48d4-46ef-ad77-66eaaf23b796"/>
    <ds:schemaRef ds:uri="a3d3bea6-f478-4be0-94a6-739248b9fdc2"/>
    <ds:schemaRef ds:uri="http://schemas.microsoft.com/office/2006/metadata/properties"/>
  </ds:schemaRefs>
</ds:datastoreItem>
</file>

<file path=customXml/itemProps3.xml><?xml version="1.0" encoding="utf-8"?>
<ds:datastoreItem xmlns:ds="http://schemas.openxmlformats.org/officeDocument/2006/customXml" ds:itemID="{C43D5E3B-5482-435E-886B-8CA67985EF88}"/>
</file>

<file path=docProps/app.xml><?xml version="1.0" encoding="utf-8"?>
<Properties xmlns="http://schemas.openxmlformats.org/officeDocument/2006/extended-properties" xmlns:vt="http://schemas.openxmlformats.org/officeDocument/2006/docPropsVTypes">
  <TotalTime>0</TotalTime>
  <Words>1894</Words>
  <Application>Microsoft Office PowerPoint</Application>
  <PresentationFormat>Widescreen</PresentationFormat>
  <Paragraphs>196</Paragraphs>
  <Slides>30</Slides>
  <Notes>1</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30</vt:i4>
      </vt:variant>
    </vt:vector>
  </HeadingPairs>
  <TitlesOfParts>
    <vt:vector size="44" baseType="lpstr">
      <vt:lpstr>Arial</vt:lpstr>
      <vt:lpstr>Calibri</vt:lpstr>
      <vt:lpstr>Calibri Light</vt:lpstr>
      <vt:lpstr>Courier New</vt:lpstr>
      <vt:lpstr>League Spartan</vt:lpstr>
      <vt:lpstr>Open Sans</vt:lpstr>
      <vt:lpstr>Symbol</vt:lpstr>
      <vt:lpstr>Times New Roman</vt:lpstr>
      <vt:lpstr>Trebuchet MS</vt:lpstr>
      <vt:lpstr>Wingdings</vt:lpstr>
      <vt:lpstr>Wingdings 3</vt:lpstr>
      <vt:lpstr>Facet</vt:lpstr>
      <vt:lpstr>Office Theme</vt:lpstr>
      <vt:lpstr>Office Theme</vt:lpstr>
      <vt:lpstr>Academic Appeal Process </vt:lpstr>
      <vt:lpstr>PowerPoint Presentation</vt:lpstr>
      <vt:lpstr>Learning Outcomes </vt:lpstr>
      <vt:lpstr>Session Outline </vt:lpstr>
      <vt:lpstr>PowerPoint Presentation</vt:lpstr>
      <vt:lpstr>Meet our Experts </vt:lpstr>
      <vt:lpstr>What is Scholastic Standards? </vt:lpstr>
      <vt:lpstr>Purpose of Appeals </vt:lpstr>
      <vt:lpstr>PowerPoint Presentation</vt:lpstr>
      <vt:lpstr>Undergraduate Academic Policy  Appeals </vt:lpstr>
      <vt:lpstr>Provost Appeals </vt:lpstr>
      <vt:lpstr>Appeal Types </vt:lpstr>
      <vt:lpstr>Appeal Criteria </vt:lpstr>
      <vt:lpstr>Personal Statement and  Types of Supporting Documents</vt:lpstr>
      <vt:lpstr>Types of Supporting Documents (cont.)</vt:lpstr>
      <vt:lpstr>Additional University Material  That May Be Reviewed </vt:lpstr>
      <vt:lpstr>Appeal Process </vt:lpstr>
      <vt:lpstr>Committee on Scholastic Standards </vt:lpstr>
      <vt:lpstr>PowerPoint Presentation</vt:lpstr>
      <vt:lpstr>Retroactive Withdrawals: </vt:lpstr>
      <vt:lpstr>By submitting the appeal, you are also stating that you are aware: </vt:lpstr>
      <vt:lpstr>Academic Dismissal Appeals</vt:lpstr>
      <vt:lpstr>Suggestions for a Successful Dismissal Appeal</vt:lpstr>
      <vt:lpstr>Fresh Start: </vt:lpstr>
      <vt:lpstr>Best Practices </vt:lpstr>
      <vt:lpstr>Best Practices Students </vt:lpstr>
      <vt:lpstr>Best Practices for Support Staff </vt:lpstr>
      <vt:lpstr>? Questions ?</vt:lpstr>
      <vt:lpstr>CONTACTS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Academic Appeal Process</dc:title>
  <dc:creator>Noel,Latoya</dc:creator>
  <cp:lastModifiedBy>Digregorio,Gaye</cp:lastModifiedBy>
  <cp:revision>2</cp:revision>
  <dcterms:created xsi:type="dcterms:W3CDTF">2020-11-05T14:22:32Z</dcterms:created>
  <dcterms:modified xsi:type="dcterms:W3CDTF">2020-11-10T15:44:39Z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0x01010004459102B62BA44CA074FF57E1E7CB8A</vt:lpwstr>
  </property>
</Properties>
</file>